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64" r:id="rId5"/>
    <p:sldId id="258" r:id="rId6"/>
    <p:sldId id="257" r:id="rId7"/>
    <p:sldId id="261" r:id="rId8"/>
    <p:sldId id="262" r:id="rId9"/>
    <p:sldId id="263" r:id="rId10"/>
    <p:sldId id="378" r:id="rId11"/>
    <p:sldId id="379" r:id="rId12"/>
    <p:sldId id="343" r:id="rId13"/>
    <p:sldId id="339" r:id="rId14"/>
    <p:sldId id="282" r:id="rId15"/>
    <p:sldId id="265" r:id="rId16"/>
    <p:sldId id="334" r:id="rId17"/>
    <p:sldId id="266" r:id="rId18"/>
    <p:sldId id="335" r:id="rId19"/>
    <p:sldId id="267" r:id="rId20"/>
    <p:sldId id="283" r:id="rId21"/>
    <p:sldId id="340" r:id="rId22"/>
    <p:sldId id="336" r:id="rId23"/>
    <p:sldId id="260" r:id="rId24"/>
    <p:sldId id="270" r:id="rId25"/>
    <p:sldId id="337" r:id="rId26"/>
    <p:sldId id="271" r:id="rId27"/>
    <p:sldId id="338" r:id="rId28"/>
    <p:sldId id="341" r:id="rId29"/>
    <p:sldId id="304" r:id="rId30"/>
    <p:sldId id="306" r:id="rId31"/>
    <p:sldId id="307" r:id="rId32"/>
    <p:sldId id="308" r:id="rId33"/>
    <p:sldId id="314" r:id="rId34"/>
    <p:sldId id="320" r:id="rId35"/>
    <p:sldId id="317" r:id="rId36"/>
    <p:sldId id="321" r:id="rId37"/>
    <p:sldId id="322" r:id="rId38"/>
    <p:sldId id="323" r:id="rId39"/>
    <p:sldId id="324" r:id="rId40"/>
    <p:sldId id="318" r:id="rId41"/>
    <p:sldId id="327" r:id="rId42"/>
    <p:sldId id="326" r:id="rId43"/>
    <p:sldId id="325" r:id="rId44"/>
    <p:sldId id="319" r:id="rId45"/>
    <p:sldId id="275" r:id="rId46"/>
    <p:sldId id="342"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07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6T21:13:41.300" idx="1">
    <p:pos x="4484" y="228"/>
    <p:text/>
  </p:cm>
</p:cmLst>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75.xml"/><Relationship Id="rId3" Type="http://schemas.openxmlformats.org/officeDocument/2006/relationships/image" Target="../media/image4.png"/><Relationship Id="rId2" Type="http://schemas.openxmlformats.org/officeDocument/2006/relationships/tags" Target="../tags/tag7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6.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7.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8.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9.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10.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4.xml"/><Relationship Id="rId2" Type="http://schemas.openxmlformats.org/officeDocument/2006/relationships/tags" Target="../tags/tag95.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7.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0.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2.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5.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6.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8.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038145" y="271145"/>
            <a:ext cx="9799200" cy="2570400"/>
          </a:xfrm>
        </p:spPr>
        <p:txBody>
          <a:bodyPr/>
          <a:p>
            <a:r>
              <a:rPr lang="zh-CN" altLang="zh-CN">
                <a:latin typeface="方正姚体" panose="02010601030101010101" charset="-122"/>
                <a:ea typeface="方正姚体" panose="02010601030101010101" charset="-122"/>
                <a:cs typeface="方正姚体" panose="02010601030101010101" charset="-122"/>
              </a:rPr>
              <a:t>数字图像处理</a:t>
            </a:r>
            <a:r>
              <a:rPr lang="en-US" altLang="zh-CN">
                <a:latin typeface="方正姚体" panose="02010601030101010101" charset="-122"/>
                <a:ea typeface="方正姚体" panose="02010601030101010101" charset="-122"/>
                <a:cs typeface="方正姚体" panose="02010601030101010101" charset="-122"/>
              </a:rPr>
              <a:t>——</a:t>
            </a:r>
            <a:br>
              <a:rPr lang="en-US" altLang="zh-CN">
                <a:latin typeface="方正姚体" panose="02010601030101010101" charset="-122"/>
                <a:ea typeface="方正姚体" panose="02010601030101010101" charset="-122"/>
                <a:cs typeface="方正姚体" panose="02010601030101010101" charset="-122"/>
              </a:rPr>
            </a:br>
            <a:r>
              <a:rPr lang="zh-CN" altLang="en-US">
                <a:latin typeface="方正姚体" panose="02010601030101010101" charset="-122"/>
                <a:ea typeface="方正姚体" panose="02010601030101010101" charset="-122"/>
                <a:cs typeface="方正姚体" panose="02010601030101010101" charset="-122"/>
              </a:rPr>
              <a:t>身份证识别</a:t>
            </a:r>
            <a:endParaRPr lang="zh-CN" altLang="en-US">
              <a:latin typeface="方正姚体" panose="02010601030101010101" charset="-122"/>
              <a:ea typeface="方正姚体" panose="02010601030101010101" charset="-122"/>
              <a:cs typeface="方正姚体" panose="02010601030101010101" charset="-122"/>
            </a:endParaRPr>
          </a:p>
        </p:txBody>
      </p:sp>
      <p:sp>
        <p:nvSpPr>
          <p:cNvPr id="3" name="副标题 2"/>
          <p:cNvSpPr>
            <a:spLocks noGrp="1"/>
          </p:cNvSpPr>
          <p:nvPr>
            <p:ph type="subTitle" idx="1"/>
            <p:custDataLst>
              <p:tags r:id="rId3"/>
            </p:custDataLst>
          </p:nvPr>
        </p:nvSpPr>
        <p:spPr>
          <a:xfrm>
            <a:off x="4563030" y="4464005"/>
            <a:ext cx="9799200" cy="1472400"/>
          </a:xfrm>
        </p:spPr>
        <p:txBody>
          <a:bodyPr/>
          <a:p>
            <a:r>
              <a:rPr lang="zh-CN" altLang="en-US" sz="4000">
                <a:solidFill>
                  <a:schemeClr val="tx1"/>
                </a:solidFill>
                <a:latin typeface="方正姚体" panose="02010601030101010101" charset="-122"/>
                <a:ea typeface="方正姚体" panose="02010601030101010101" charset="-122"/>
              </a:rPr>
              <a:t>小组：中华民组</a:t>
            </a:r>
            <a:endParaRPr lang="zh-CN" altLang="en-US" sz="4000">
              <a:solidFill>
                <a:schemeClr val="tx1"/>
              </a:solidFill>
              <a:latin typeface="方正姚体" panose="02010601030101010101" charset="-122"/>
              <a:ea typeface="方正姚体" panose="02010601030101010101"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标题 4"/>
          <p:cNvSpPr>
            <a:spLocks noGrp="1"/>
          </p:cNvSpPr>
          <p:nvPr>
            <p:ph type="title"/>
          </p:nvPr>
        </p:nvSpPr>
        <p:spPr/>
        <p:txBody>
          <a:bodyPr/>
          <a:p>
            <a:endParaRPr lang="zh-CN" altLang="en-US"/>
          </a:p>
        </p:txBody>
      </p:sp>
      <p:sp>
        <p:nvSpPr>
          <p:cNvPr id="6" name="内容占位符 5"/>
          <p:cNvSpPr>
            <a:spLocks noGrp="1"/>
          </p:cNvSpPr>
          <p:nvPr>
            <p:ph sz="half" idx="1"/>
          </p:nvPr>
        </p:nvSpPr>
        <p:spPr/>
        <p:txBody>
          <a:bodyPr/>
          <a:p>
            <a:pPr marL="0" indent="0">
              <a:buNone/>
            </a:pPr>
            <a:r>
              <a:rPr lang="zh-CN" altLang="en-US" sz="2000" b="1"/>
              <a:t> 一般的算法思想：将搜索模板 T( m×n 个像素)叠放在被搜索图S( W×H 个像素)上平移，模板覆盖被搜索图的那块区域叫子图Sij。i，j为子图左上角在被搜索图S 上的坐标。搜索范围是： </a:t>
            </a:r>
            <a:endParaRPr lang="zh-CN" altLang="en-US" sz="2000" b="1"/>
          </a:p>
          <a:p>
            <a:pPr marL="0" indent="0">
              <a:buNone/>
            </a:pPr>
            <a:r>
              <a:rPr lang="zh-CN" altLang="en-US" sz="2000" b="1"/>
              <a:t>       1≤ i ≤ W–m </a:t>
            </a:r>
            <a:endParaRPr lang="zh-CN" altLang="en-US" sz="2000" b="1"/>
          </a:p>
          <a:p>
            <a:pPr marL="0" indent="0">
              <a:buNone/>
            </a:pPr>
            <a:r>
              <a:rPr lang="zh-CN" altLang="en-US" sz="2000" b="1"/>
              <a:t>       1≤ j ≤ H–n </a:t>
            </a:r>
            <a:endParaRPr lang="zh-CN" altLang="en-US" sz="2000" b="1"/>
          </a:p>
          <a:p>
            <a:pPr marL="0" indent="0">
              <a:buNone/>
            </a:pPr>
            <a:r>
              <a:rPr lang="zh-CN" altLang="en-US" sz="2000" b="1"/>
              <a:t>    通过比较T 和Sij 的相似性，完成模板匹配过程。 衡量模板T和子图Si,j的匹配程度,可用下列两种测度:</a:t>
            </a:r>
            <a:endParaRPr lang="zh-CN" altLang="en-US" sz="2000" b="1"/>
          </a:p>
        </p:txBody>
      </p:sp>
      <p:pic>
        <p:nvPicPr>
          <p:cNvPr id="4" name="图片 2" descr="IMG_256"/>
          <p:cNvPicPr>
            <a:picLocks noChangeAspect="1"/>
          </p:cNvPicPr>
          <p:nvPr>
            <p:ph sz="half" idx="2"/>
            <p:custDataLst>
              <p:tags r:id="rId2"/>
            </p:custDataLst>
          </p:nvPr>
        </p:nvPicPr>
        <p:blipFill>
          <a:blip r:embed="rId3"/>
          <a:stretch>
            <a:fillRect/>
          </a:stretch>
        </p:blipFill>
        <p:spPr>
          <a:xfrm>
            <a:off x="6411595" y="2895600"/>
            <a:ext cx="5176520" cy="1958975"/>
          </a:xfrm>
          <a:prstGeom prst="rect">
            <a:avLst/>
          </a:prstGeom>
          <a:noFill/>
          <a:ln w="9525">
            <a:noFill/>
          </a:ln>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61695" y="75565"/>
            <a:ext cx="1329055" cy="7477760"/>
          </a:xfrm>
          <a:prstGeom prst="rect">
            <a:avLst/>
          </a:prstGeom>
          <a:noFill/>
        </p:spPr>
        <p:txBody>
          <a:bodyPr wrap="square" rtlCol="0">
            <a:spAutoFit/>
          </a:bodyPr>
          <a:p>
            <a:r>
              <a:rPr lang="zh-CN" altLang="en-US" sz="6000">
                <a:latin typeface="方正姚体" panose="02010601030101010101" charset="-122"/>
                <a:ea typeface="方正姚体" panose="02010601030101010101" charset="-122"/>
                <a:sym typeface="+mn-ea"/>
              </a:rPr>
              <a:t>图像</a:t>
            </a:r>
            <a:endParaRPr lang="zh-CN" altLang="en-US" sz="6000">
              <a:latin typeface="方正姚体" panose="02010601030101010101" charset="-122"/>
              <a:ea typeface="方正姚体" panose="02010601030101010101" charset="-122"/>
              <a:sym typeface="+mn-ea"/>
            </a:endParaRPr>
          </a:p>
          <a:p>
            <a:r>
              <a:rPr lang="zh-CN" altLang="en-US" sz="6000">
                <a:latin typeface="方正姚体" panose="02010601030101010101" charset="-122"/>
                <a:ea typeface="方正姚体" panose="02010601030101010101" charset="-122"/>
                <a:sym typeface="+mn-ea"/>
              </a:rPr>
              <a:t>预处</a:t>
            </a:r>
            <a:endParaRPr lang="zh-CN" altLang="en-US" sz="6000">
              <a:latin typeface="方正姚体" panose="02010601030101010101" charset="-122"/>
              <a:ea typeface="方正姚体" panose="02010601030101010101" charset="-122"/>
              <a:sym typeface="+mn-ea"/>
            </a:endParaRPr>
          </a:p>
          <a:p>
            <a:r>
              <a:rPr lang="zh-CN" altLang="en-US" sz="6000">
                <a:latin typeface="方正姚体" panose="02010601030101010101" charset="-122"/>
                <a:ea typeface="方正姚体" panose="02010601030101010101" charset="-122"/>
                <a:sym typeface="+mn-ea"/>
              </a:rPr>
              <a:t>理模</a:t>
            </a:r>
            <a:endParaRPr lang="zh-CN" altLang="en-US" sz="6000">
              <a:latin typeface="方正姚体" panose="02010601030101010101" charset="-122"/>
              <a:ea typeface="方正姚体" panose="02010601030101010101" charset="-122"/>
              <a:sym typeface="+mn-ea"/>
            </a:endParaRPr>
          </a:p>
          <a:p>
            <a:r>
              <a:rPr lang="zh-CN" altLang="en-US" sz="6000">
                <a:latin typeface="方正姚体" panose="02010601030101010101" charset="-122"/>
                <a:ea typeface="方正姚体" panose="02010601030101010101" charset="-122"/>
                <a:sym typeface="+mn-ea"/>
              </a:rPr>
              <a:t>块</a:t>
            </a:r>
            <a:endParaRPr lang="zh-CN" altLang="en-US" sz="6000">
              <a:latin typeface="方正姚体" panose="02010601030101010101" charset="-122"/>
              <a:ea typeface="方正姚体" panose="02010601030101010101" charset="-122"/>
            </a:endParaRPr>
          </a:p>
          <a:p>
            <a:endParaRPr lang="zh-CN" altLang="en-US" sz="6000">
              <a:latin typeface="方正姚体" panose="02010601030101010101" charset="-122"/>
              <a:ea typeface="方正姚体" panose="02010601030101010101" charset="-122"/>
            </a:endParaRPr>
          </a:p>
        </p:txBody>
      </p:sp>
      <p:sp>
        <p:nvSpPr>
          <p:cNvPr id="7" name="矩形 6"/>
          <p:cNvSpPr/>
          <p:nvPr/>
        </p:nvSpPr>
        <p:spPr>
          <a:xfrm>
            <a:off x="3131820" y="2270760"/>
            <a:ext cx="2637155" cy="108648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方正姚体" panose="02010601030101010101" charset="-122"/>
                <a:ea typeface="方正姚体" panose="02010601030101010101" charset="-122"/>
                <a:cs typeface="方正姚体" panose="02010601030101010101" charset="-122"/>
                <a:sym typeface="+mn-ea"/>
              </a:rPr>
              <a:t>灰度值处理</a:t>
            </a:r>
            <a:endParaRPr lang="zh-CN" altLang="en-US" sz="3600"/>
          </a:p>
        </p:txBody>
      </p:sp>
      <p:sp>
        <p:nvSpPr>
          <p:cNvPr id="8" name="矩形 7"/>
          <p:cNvSpPr/>
          <p:nvPr/>
        </p:nvSpPr>
        <p:spPr>
          <a:xfrm>
            <a:off x="7035800" y="2270760"/>
            <a:ext cx="2728595" cy="118618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二值化处理</a:t>
            </a:r>
            <a:endParaRPr lang="zh-CN" altLang="en-US" sz="3600">
              <a:latin typeface="方正姚体" panose="02010601030101010101" charset="-122"/>
              <a:ea typeface="方正姚体" panose="02010601030101010101" charset="-122"/>
              <a:cs typeface="方正姚体" panose="02010601030101010101" charset="-122"/>
              <a:sym typeface="+mn-ea"/>
            </a:endParaRPr>
          </a:p>
        </p:txBody>
      </p:sp>
      <p:sp>
        <p:nvSpPr>
          <p:cNvPr id="10" name="右箭头 9"/>
          <p:cNvSpPr/>
          <p:nvPr/>
        </p:nvSpPr>
        <p:spPr>
          <a:xfrm>
            <a:off x="2015490" y="2623185"/>
            <a:ext cx="788035" cy="38227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6008370" y="2623185"/>
            <a:ext cx="788035" cy="38227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标题 4"/>
          <p:cNvSpPr>
            <a:spLocks noGrp="1"/>
          </p:cNvSpPr>
          <p:nvPr>
            <p:ph type="title"/>
          </p:nvPr>
        </p:nvSpPr>
        <p:spPr/>
        <p:txBody>
          <a:bodyPr/>
          <a:p>
            <a:r>
              <a:rPr lang="zh-CN" altLang="en-US"/>
              <a:t>图像</a:t>
            </a:r>
            <a:r>
              <a:rPr lang="zh-CN" altLang="en-US"/>
              <a:t>预处理</a:t>
            </a:r>
            <a:endParaRPr lang="zh-CN" altLang="en-US"/>
          </a:p>
        </p:txBody>
      </p:sp>
      <p:sp>
        <p:nvSpPr>
          <p:cNvPr id="6" name="内容占位符 5"/>
          <p:cNvSpPr>
            <a:spLocks noGrp="1"/>
          </p:cNvSpPr>
          <p:nvPr>
            <p:ph idx="1"/>
          </p:nvPr>
        </p:nvSpPr>
        <p:spPr/>
        <p:txBody>
          <a:bodyPr/>
          <a:p>
            <a:pPr marL="0" indent="0">
              <a:buNone/>
            </a:pPr>
            <a:r>
              <a:rPr lang="zh-CN" altLang="en-US" sz="2000"/>
              <a:t>图像预处理是用于对身份号码识别进行初步准备的模块。图像处理模块的要求是将原始图像处理成适合后续模块处理要求的图像。系统的原始图像采用RGB图像，系统的图像处理模块主要对原始图像进行灰度化和二值化处理。通常用于从图像中去除不需要的信息。</a:t>
            </a:r>
            <a:endParaRPr lang="zh-CN" altLang="en-US" sz="2000"/>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3342005" y="474345"/>
            <a:ext cx="5507990"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2.1 灰度值处理</a:t>
            </a:r>
            <a:endParaRPr lang="en-US" altLang="zh-CN" sz="4000">
              <a:latin typeface="方正姚体" panose="02010601030101010101" charset="-122"/>
              <a:ea typeface="方正姚体" panose="02010601030101010101" charset="-122"/>
              <a:cs typeface="方正姚体" panose="02010601030101010101" charset="-122"/>
            </a:endParaRPr>
          </a:p>
        </p:txBody>
      </p:sp>
      <p:sp>
        <p:nvSpPr>
          <p:cNvPr id="4" name="文本框 3"/>
          <p:cNvSpPr txBox="1"/>
          <p:nvPr/>
        </p:nvSpPr>
        <p:spPr>
          <a:xfrm>
            <a:off x="3650615" y="1519555"/>
            <a:ext cx="5345430" cy="1938020"/>
          </a:xfrm>
          <a:prstGeom prst="rect">
            <a:avLst/>
          </a:prstGeom>
          <a:noFill/>
        </p:spPr>
        <p:txBody>
          <a:bodyPr wrap="square" rtlCol="0">
            <a:spAutoFit/>
          </a:bodyPr>
          <a:p>
            <a:r>
              <a:rPr lang="en-US" altLang="zh-CN" sz="2000">
                <a:latin typeface="方正姚体" panose="02010601030101010101" charset="-122"/>
                <a:ea typeface="方正姚体" panose="02010601030101010101" charset="-122"/>
                <a:cs typeface="方正姚体" panose="02010601030101010101" charset="-122"/>
              </a:rPr>
              <a:t>      </a:t>
            </a:r>
            <a:r>
              <a:rPr lang="en-US" altLang="zh-CN" sz="24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彩色图象的灰度其实在转化为黑白图像后的像素值（是一种广义的提法），转化的方法看应用的领域而定，一般按加权的方法转换，R， G，B 的比一般为3：6：1。</a:t>
            </a:r>
            <a:endParaRPr lang="en-US" altLang="zh-CN"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104900" y="887730"/>
            <a:ext cx="3397250" cy="3169285"/>
          </a:xfrm>
          <a:prstGeom prst="rect">
            <a:avLst/>
          </a:prstGeom>
          <a:noFill/>
        </p:spPr>
        <p:txBody>
          <a:bodyPr wrap="square" rtlCol="0">
            <a:spAutoFit/>
          </a:bodyPr>
          <a:p>
            <a:r>
              <a:rPr lang="zh-CN" altLang="en-US" sz="2000">
                <a:latin typeface="方正姚体" panose="02010601030101010101" charset="-122"/>
                <a:ea typeface="方正姚体" panose="02010601030101010101" charset="-122"/>
                <a:cs typeface="方正姚体" panose="02010601030101010101" charset="-122"/>
              </a:rPr>
              <a:t>（1）浮点算法：Gray=R*0.3+G*0.59+B*0.11（2）整数方法：Gray=(R*30+G*59+B*11)/100（3）移位方法：</a:t>
            </a:r>
            <a:endParaRPr lang="zh-CN" altLang="en-US" sz="2000">
              <a:latin typeface="方正姚体" panose="02010601030101010101" charset="-122"/>
              <a:ea typeface="方正姚体" panose="02010601030101010101" charset="-122"/>
              <a:cs typeface="方正姚体" panose="02010601030101010101" charset="-122"/>
            </a:endParaRPr>
          </a:p>
          <a:p>
            <a:r>
              <a:rPr lang="zh-CN" altLang="en-US" sz="2000">
                <a:latin typeface="方正姚体" panose="02010601030101010101" charset="-122"/>
                <a:ea typeface="方正姚体" panose="02010601030101010101" charset="-122"/>
                <a:cs typeface="方正姚体" panose="02010601030101010101" charset="-122"/>
              </a:rPr>
              <a:t>Gray=(R*77+G*151+B*28)&gt;&gt;（4）平均值法：</a:t>
            </a:r>
            <a:endParaRPr lang="zh-CN" altLang="en-US" sz="2000">
              <a:latin typeface="方正姚体" panose="02010601030101010101" charset="-122"/>
              <a:ea typeface="方正姚体" panose="02010601030101010101" charset="-122"/>
              <a:cs typeface="方正姚体" panose="02010601030101010101" charset="-122"/>
            </a:endParaRPr>
          </a:p>
          <a:p>
            <a:r>
              <a:rPr lang="zh-CN" altLang="en-US" sz="2000">
                <a:latin typeface="方正姚体" panose="02010601030101010101" charset="-122"/>
                <a:ea typeface="方正姚体" panose="02010601030101010101" charset="-122"/>
                <a:cs typeface="方正姚体" panose="02010601030101010101" charset="-122"/>
              </a:rPr>
              <a:t>Gray</a:t>
            </a:r>
            <a:r>
              <a:rPr lang="en-US" altLang="zh-CN" sz="2000">
                <a:latin typeface="方正姚体" panose="02010601030101010101" charset="-122"/>
                <a:ea typeface="方正姚体" panose="02010601030101010101" charset="-122"/>
                <a:cs typeface="方正姚体" panose="02010601030101010101" charset="-122"/>
              </a:rPr>
              <a:t>=</a:t>
            </a:r>
            <a:r>
              <a:rPr lang="zh-CN" altLang="en-US" sz="2000">
                <a:latin typeface="方正姚体" panose="02010601030101010101" charset="-122"/>
                <a:ea typeface="方正姚体" panose="02010601030101010101" charset="-122"/>
                <a:cs typeface="方正姚体" panose="02010601030101010101" charset="-122"/>
              </a:rPr>
              <a:t>（R+G+B）/3;</a:t>
            </a:r>
            <a:endParaRPr lang="zh-CN" altLang="en-US" sz="2000">
              <a:latin typeface="方正姚体" panose="02010601030101010101" charset="-122"/>
              <a:ea typeface="方正姚体" panose="02010601030101010101" charset="-122"/>
              <a:cs typeface="方正姚体" panose="02010601030101010101" charset="-122"/>
            </a:endParaRPr>
          </a:p>
          <a:p>
            <a:r>
              <a:rPr lang="zh-CN" altLang="en-US" sz="2000">
                <a:latin typeface="方正姚体" panose="02010601030101010101" charset="-122"/>
                <a:ea typeface="方正姚体" panose="02010601030101010101" charset="-122"/>
                <a:cs typeface="方正姚体" panose="02010601030101010101" charset="-122"/>
              </a:rPr>
              <a:t>（5）仅取绿色：</a:t>
            </a:r>
            <a:endParaRPr lang="zh-CN" altLang="en-US" sz="2000">
              <a:latin typeface="方正姚体" panose="02010601030101010101" charset="-122"/>
              <a:ea typeface="方正姚体" panose="02010601030101010101" charset="-122"/>
              <a:cs typeface="方正姚体" panose="02010601030101010101" charset="-122"/>
            </a:endParaRPr>
          </a:p>
          <a:p>
            <a:r>
              <a:rPr lang="zh-CN" altLang="en-US" sz="2000">
                <a:latin typeface="方正姚体" panose="02010601030101010101" charset="-122"/>
                <a:ea typeface="方正姚体" panose="02010601030101010101" charset="-122"/>
                <a:cs typeface="方正姚体" panose="02010601030101010101" charset="-122"/>
              </a:rPr>
              <a:t>Gray=G；</a:t>
            </a:r>
            <a:endParaRPr lang="zh-CN" altLang="en-US" sz="2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5496560" y="1739900"/>
            <a:ext cx="5771515" cy="1568450"/>
          </a:xfrm>
          <a:prstGeom prst="rect">
            <a:avLst/>
          </a:prstGeom>
          <a:noFill/>
        </p:spPr>
        <p:txBody>
          <a:bodyPr wrap="square" rtlCol="0">
            <a:spAutoFit/>
          </a:bodyPr>
          <a:p>
            <a:r>
              <a:rPr lang="en-US" altLang="zh-CN" sz="20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求得Gray后，将原来的RGB(R,G,B)中的R,G,B统一用Gray替换，形成新的颜色RGB(Gray,Gray,Gray)，用它替换原来的RGB(R,G,B)就是灰度图了。</a:t>
            </a:r>
            <a:endParaRPr lang="zh-CN" altLang="en-US"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QQ图片20211217082519"/>
          <p:cNvPicPr>
            <a:picLocks noChangeAspect="1"/>
          </p:cNvPicPr>
          <p:nvPr>
            <p:ph idx="1"/>
          </p:nvPr>
        </p:nvPicPr>
        <p:blipFill>
          <a:blip r:embed="rId2"/>
          <a:stretch>
            <a:fillRect/>
          </a:stretch>
        </p:blipFill>
        <p:spPr>
          <a:xfrm>
            <a:off x="2623820" y="1490345"/>
            <a:ext cx="6936740" cy="4759325"/>
          </a:xfrm>
          <a:prstGeom prst="rect">
            <a:avLst/>
          </a:prstGeom>
        </p:spPr>
      </p:pic>
      <p:sp>
        <p:nvSpPr>
          <p:cNvPr id="4" name="文本框 3"/>
          <p:cNvSpPr txBox="1"/>
          <p:nvPr/>
        </p:nvSpPr>
        <p:spPr>
          <a:xfrm>
            <a:off x="3650615" y="1519555"/>
            <a:ext cx="5345430" cy="398780"/>
          </a:xfrm>
          <a:prstGeom prst="rect">
            <a:avLst/>
          </a:prstGeom>
          <a:noFill/>
        </p:spPr>
        <p:txBody>
          <a:bodyPr wrap="square" rtlCol="0">
            <a:spAutoFit/>
          </a:bodyPr>
          <a:p>
            <a:r>
              <a:rPr lang="en-US" altLang="zh-CN" sz="2000">
                <a:latin typeface="方正姚体" panose="02010601030101010101" charset="-122"/>
                <a:ea typeface="方正姚体" panose="02010601030101010101" charset="-122"/>
                <a:cs typeface="方正姚体" panose="02010601030101010101" charset="-122"/>
              </a:rPr>
              <a:t>   </a:t>
            </a:r>
            <a:endParaRPr lang="en-US" altLang="zh-CN" sz="2400">
              <a:latin typeface="方正姚体" panose="02010601030101010101" charset="-122"/>
              <a:ea typeface="方正姚体" panose="02010601030101010101" charset="-122"/>
              <a:cs typeface="方正姚体" panose="02010601030101010101" charset="-122"/>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2363470" y="563245"/>
            <a:ext cx="7465695"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2.2 </a:t>
            </a:r>
            <a:r>
              <a:rPr lang="zh-CN" altLang="en-US" sz="4000">
                <a:latin typeface="方正姚体" panose="02010601030101010101" charset="-122"/>
                <a:ea typeface="方正姚体" panose="02010601030101010101" charset="-122"/>
                <a:cs typeface="方正姚体" panose="02010601030101010101" charset="-122"/>
              </a:rPr>
              <a:t>二值化处理</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2656840" y="1455420"/>
            <a:ext cx="6318250" cy="1938020"/>
          </a:xfrm>
          <a:prstGeom prst="rect">
            <a:avLst/>
          </a:prstGeom>
          <a:noFill/>
        </p:spPr>
        <p:txBody>
          <a:bodyPr wrap="square" rtlCol="0">
            <a:spAutoFit/>
          </a:bodyPr>
          <a:p>
            <a:r>
              <a:rPr lang="en-US" altLang="zh-CN"/>
              <a:t>          </a:t>
            </a:r>
            <a:r>
              <a:rPr lang="zh-CN" altLang="en-US" sz="2400">
                <a:latin typeface="方正姚体" panose="02010601030101010101" charset="-122"/>
                <a:ea typeface="方正姚体" panose="02010601030101010101" charset="-122"/>
                <a:cs typeface="方正姚体" panose="02010601030101010101" charset="-122"/>
              </a:rPr>
              <a:t>图像二值化处理是指将图像上该点的灰度级别设置为0或255，即整个图像呈现出明显的黑白效果。也就是说，通过选择合适的阈值，256个亮度级别的二值化图像仍然可以反映图像的整体和局部特征。</a:t>
            </a:r>
            <a:endParaRPr lang="zh-CN" altLang="en-US"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9" name="标题 8"/>
          <p:cNvSpPr>
            <a:spLocks noGrp="1"/>
          </p:cNvSpPr>
          <p:nvPr>
            <p:ph type="title"/>
          </p:nvPr>
        </p:nvSpPr>
        <p:spPr/>
        <p:txBody>
          <a:bodyPr/>
          <a:p>
            <a:endParaRPr lang="zh-CN" altLang="en-US"/>
          </a:p>
        </p:txBody>
      </p:sp>
      <p:pic>
        <p:nvPicPr>
          <p:cNvPr id="11" name="内容占位符 10" descr="QQ图片20211217082643"/>
          <p:cNvPicPr>
            <a:picLocks noChangeAspect="1"/>
          </p:cNvPicPr>
          <p:nvPr>
            <p:ph idx="1"/>
          </p:nvPr>
        </p:nvPicPr>
        <p:blipFill>
          <a:blip r:embed="rId2"/>
          <a:stretch>
            <a:fillRect/>
          </a:stretch>
        </p:blipFill>
        <p:spPr>
          <a:xfrm>
            <a:off x="2624455" y="1490345"/>
            <a:ext cx="6935470" cy="475932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77595" y="1193800"/>
            <a:ext cx="1268095" cy="3784600"/>
          </a:xfrm>
          <a:prstGeom prst="rect">
            <a:avLst/>
          </a:prstGeom>
          <a:noFill/>
        </p:spPr>
        <p:txBody>
          <a:bodyPr wrap="square" rtlCol="0">
            <a:spAutoFit/>
          </a:bodyPr>
          <a:p>
            <a:r>
              <a:rPr lang="zh-CN" altLang="en-US" sz="6000">
                <a:latin typeface="方正姚体" panose="02010601030101010101" charset="-122"/>
                <a:ea typeface="方正姚体" panose="02010601030101010101" charset="-122"/>
              </a:rPr>
              <a:t>字</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符</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定</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位</a:t>
            </a:r>
            <a:endParaRPr lang="zh-CN" altLang="en-US" sz="6000">
              <a:latin typeface="方正姚体" panose="02010601030101010101" charset="-122"/>
              <a:ea typeface="方正姚体" panose="02010601030101010101" charset="-122"/>
            </a:endParaRPr>
          </a:p>
        </p:txBody>
      </p:sp>
      <p:sp>
        <p:nvSpPr>
          <p:cNvPr id="5" name="右箭头 4"/>
          <p:cNvSpPr/>
          <p:nvPr/>
        </p:nvSpPr>
        <p:spPr>
          <a:xfrm>
            <a:off x="2322830" y="2794000"/>
            <a:ext cx="654685" cy="42291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3143250" y="2541270"/>
            <a:ext cx="2691765" cy="92900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膨胀</a:t>
            </a:r>
            <a:r>
              <a:rPr lang="zh-CN" altLang="en-US" sz="3600">
                <a:latin typeface="方正姚体" panose="02010601030101010101" charset="-122"/>
                <a:ea typeface="方正姚体" panose="02010601030101010101" charset="-122"/>
                <a:cs typeface="方正姚体" panose="02010601030101010101" charset="-122"/>
                <a:sym typeface="+mn-ea"/>
              </a:rPr>
              <a:t>与腐蚀</a:t>
            </a:r>
            <a:endParaRPr lang="zh-CN" altLang="en-US" sz="3600"/>
          </a:p>
        </p:txBody>
      </p:sp>
      <p:sp>
        <p:nvSpPr>
          <p:cNvPr id="8" name="右箭头 7"/>
          <p:cNvSpPr/>
          <p:nvPr/>
        </p:nvSpPr>
        <p:spPr>
          <a:xfrm>
            <a:off x="6000115" y="2793365"/>
            <a:ext cx="654685" cy="42291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819900" y="2541270"/>
            <a:ext cx="2691765" cy="92900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轮廓提取</a:t>
            </a:r>
            <a:endParaRPr lang="zh-CN" altLang="en-US" sz="3600"/>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3989070" y="655320"/>
            <a:ext cx="4213860" cy="706755"/>
          </a:xfrm>
          <a:prstGeom prst="rect">
            <a:avLst/>
          </a:prstGeom>
          <a:noFill/>
        </p:spPr>
        <p:txBody>
          <a:bodyPr wrap="square" rtlCol="0">
            <a:spAutoFit/>
          </a:bodyPr>
          <a:p>
            <a:pPr algn="ctr"/>
            <a:r>
              <a:rPr lang="zh-CN" altLang="en-US" sz="4000">
                <a:latin typeface="方正姚体" panose="02010601030101010101" charset="-122"/>
                <a:ea typeface="方正姚体" panose="02010601030101010101" charset="-122"/>
                <a:cs typeface="方正姚体" panose="02010601030101010101" charset="-122"/>
              </a:rPr>
              <a:t>字符</a:t>
            </a:r>
            <a:r>
              <a:rPr lang="zh-CN" altLang="en-US" sz="4000">
                <a:latin typeface="方正姚体" panose="02010601030101010101" charset="-122"/>
                <a:ea typeface="方正姚体" panose="02010601030101010101" charset="-122"/>
                <a:cs typeface="方正姚体" panose="02010601030101010101" charset="-122"/>
              </a:rPr>
              <a:t>定位</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4" name="文本框 3"/>
          <p:cNvSpPr txBox="1"/>
          <p:nvPr/>
        </p:nvSpPr>
        <p:spPr>
          <a:xfrm>
            <a:off x="3143885" y="1706880"/>
            <a:ext cx="5904230" cy="2306955"/>
          </a:xfrm>
          <a:prstGeom prst="rect">
            <a:avLst/>
          </a:prstGeom>
          <a:noFill/>
        </p:spPr>
        <p:txBody>
          <a:bodyPr wrap="square" rtlCol="0">
            <a:spAutoFit/>
          </a:bodyPr>
          <a:p>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字符分割是对预处理后的图像中id号字符的精确定位和分割。它是身份证号码识别系统的关键组成部分。身份证号码定位和分割的准确性将直接影响系统的识别率。该模块主要包括识别号定位、字符定位、字符分割、字符图像归一化处理。</a:t>
            </a:r>
            <a:endParaRPr lang="zh-CN" altLang="en-US" sz="24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952625" y="1456055"/>
            <a:ext cx="8286750" cy="3107690"/>
          </a:xfrm>
          <a:prstGeom prst="rect">
            <a:avLst/>
          </a:prstGeom>
          <a:noFill/>
        </p:spPr>
        <p:txBody>
          <a:bodyPr wrap="square" rtlCol="0">
            <a:spAutoFit/>
          </a:bodyPr>
          <a:p>
            <a:r>
              <a:rPr lang="en-US" altLang="zh-CN" sz="2800">
                <a:latin typeface="方正姚体" panose="02010601030101010101" charset="-122"/>
                <a:ea typeface="方正姚体" panose="02010601030101010101" charset="-122"/>
              </a:rPr>
              <a:t>        </a:t>
            </a:r>
            <a:r>
              <a:rPr lang="zh-CN" altLang="en-US" sz="2800">
                <a:latin typeface="方正姚体" panose="02010601030101010101" charset="-122"/>
                <a:ea typeface="方正姚体" panose="02010601030101010101" charset="-122"/>
                <a:sym typeface="+mn-ea"/>
              </a:rPr>
              <a:t>Id信息提取是一个重要的应用领域的OCR,随着数字金融的发展,网上支付,网上银行业务蓬勃发展,这些技术皆要进行实名认证，OCR技术可以快速准确地提取来自用户的Id照片性别、籍贯、出生日期、身份证号码和其他信息,方便用户身份认证和认证，有效解决了身份证信息输入问题，可以快速高效地处理数据，大大提高效率。</a:t>
            </a:r>
            <a:r>
              <a:rPr lang="en-US" altLang="zh-CN" sz="2800">
                <a:latin typeface="方正姚体" panose="02010601030101010101" charset="-122"/>
                <a:ea typeface="方正姚体" panose="02010601030101010101" charset="-122"/>
              </a:rPr>
              <a:t>   </a:t>
            </a:r>
            <a:endParaRPr lang="zh-CN" altLang="en-US" sz="2800">
              <a:latin typeface="方正姚体" panose="02010601030101010101" charset="-122"/>
              <a:ea typeface="方正姚体" panose="02010601030101010101" charset="-122"/>
            </a:endParaRPr>
          </a:p>
        </p:txBody>
      </p:sp>
      <p:sp>
        <p:nvSpPr>
          <p:cNvPr id="3" name="文本框 2"/>
          <p:cNvSpPr txBox="1"/>
          <p:nvPr/>
        </p:nvSpPr>
        <p:spPr>
          <a:xfrm>
            <a:off x="5198110" y="441325"/>
            <a:ext cx="1795145" cy="829945"/>
          </a:xfrm>
          <a:prstGeom prst="rect">
            <a:avLst/>
          </a:prstGeom>
          <a:noFill/>
        </p:spPr>
        <p:txBody>
          <a:bodyPr wrap="square" rtlCol="0">
            <a:spAutoFit/>
          </a:bodyPr>
          <a:p>
            <a:pPr algn="ctr"/>
            <a:r>
              <a:rPr lang="zh-CN" altLang="en-US" sz="4800">
                <a:latin typeface="方正姚体" panose="02010601030101010101" charset="-122"/>
                <a:ea typeface="方正姚体" panose="02010601030101010101" charset="-122"/>
              </a:rPr>
              <a:t>前言</a:t>
            </a:r>
            <a:endParaRPr lang="zh-CN" altLang="en-US" sz="48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3989070" y="655320"/>
            <a:ext cx="4213860"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3.1 </a:t>
            </a:r>
            <a:r>
              <a:rPr lang="zh-CN" altLang="en-US" sz="4000">
                <a:latin typeface="方正姚体" panose="02010601030101010101" charset="-122"/>
                <a:ea typeface="方正姚体" panose="02010601030101010101" charset="-122"/>
                <a:cs typeface="方正姚体" panose="02010601030101010101" charset="-122"/>
              </a:rPr>
              <a:t>膨胀</a:t>
            </a:r>
            <a:r>
              <a:rPr lang="zh-CN" altLang="en-US" sz="4000">
                <a:latin typeface="方正姚体" panose="02010601030101010101" charset="-122"/>
                <a:ea typeface="方正姚体" panose="02010601030101010101" charset="-122"/>
                <a:cs typeface="方正姚体" panose="02010601030101010101" charset="-122"/>
              </a:rPr>
              <a:t>与腐蚀</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4" name="文本框 3"/>
          <p:cNvSpPr txBox="1"/>
          <p:nvPr/>
        </p:nvSpPr>
        <p:spPr>
          <a:xfrm>
            <a:off x="3143885" y="1706880"/>
            <a:ext cx="5904230" cy="3046095"/>
          </a:xfrm>
          <a:prstGeom prst="rect">
            <a:avLst/>
          </a:prstGeom>
          <a:noFill/>
        </p:spPr>
        <p:txBody>
          <a:bodyPr wrap="square" rtlCol="0">
            <a:spAutoFit/>
          </a:bodyPr>
          <a:p>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数学形态学中二值图像的形态变换是一种针对集合的处理过程。其形态算子的实质是表达物体或形状的集合与结构元素间的相互作用，结构元素的形状就决定了这种运算所提取的信号的形状信息。形态学图像处理是在图像中移动一个结构元素，然后将结构元素与下面的二值图像进行交、并等集合运算。</a:t>
            </a:r>
            <a:endParaRPr lang="zh-CN" altLang="en-US" sz="24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QQ图片20211217082804"/>
          <p:cNvPicPr>
            <a:picLocks noChangeAspect="1"/>
          </p:cNvPicPr>
          <p:nvPr>
            <p:ph idx="1"/>
          </p:nvPr>
        </p:nvPicPr>
        <p:blipFill>
          <a:blip r:embed="rId2"/>
          <a:stretch>
            <a:fillRect/>
          </a:stretch>
        </p:blipFill>
        <p:spPr>
          <a:xfrm>
            <a:off x="2614295" y="1490345"/>
            <a:ext cx="6955790" cy="4759325"/>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566160" y="495300"/>
            <a:ext cx="4831080"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3.2 </a:t>
            </a:r>
            <a:r>
              <a:rPr lang="zh-CN" altLang="en-US" sz="4000">
                <a:latin typeface="方正姚体" panose="02010601030101010101" charset="-122"/>
                <a:ea typeface="方正姚体" panose="02010601030101010101" charset="-122"/>
                <a:cs typeface="方正姚体" panose="02010601030101010101" charset="-122"/>
              </a:rPr>
              <a:t>轮廓提取</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3169920" y="1973580"/>
            <a:ext cx="5622925" cy="1938020"/>
          </a:xfrm>
          <a:prstGeom prst="rect">
            <a:avLst/>
          </a:prstGeom>
          <a:noFill/>
        </p:spPr>
        <p:txBody>
          <a:bodyPr wrap="square" rtlCol="0">
            <a:spAutoFit/>
          </a:bodyPr>
          <a:p>
            <a:r>
              <a:rPr lang="en-US" altLang="zh-CN"/>
              <a:t>       </a:t>
            </a:r>
            <a:r>
              <a:rPr lang="en-US" altLang="zh-CN" sz="24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通过轮廓提取可以定位身份证号区域。OpenCV中提取目标轮廓的函数是</a:t>
            </a:r>
            <a:r>
              <a:rPr lang="en-US" altLang="zh-CN" sz="2400">
                <a:latin typeface="方正姚体" panose="02010601030101010101" charset="-122"/>
                <a:ea typeface="方正姚体" panose="02010601030101010101" charset="-122"/>
                <a:cs typeface="方正姚体" panose="02010601030101010101" charset="-122"/>
              </a:rPr>
              <a:t>find</a:t>
            </a:r>
            <a:r>
              <a:rPr lang="zh-CN" altLang="en-US" sz="2400">
                <a:latin typeface="方正姚体" panose="02010601030101010101" charset="-122"/>
                <a:ea typeface="方正姚体" panose="02010601030101010101" charset="-122"/>
                <a:cs typeface="方正姚体" panose="02010601030101010101" charset="-122"/>
              </a:rPr>
              <a:t>Contours，它的输入图像是一个二值图像，输出每个连通区域的轮廓点集合:vector&lt;vector&gt;。</a:t>
            </a:r>
            <a:endParaRPr lang="zh-CN" altLang="en-US"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556260" y="967740"/>
            <a:ext cx="1600200" cy="4707890"/>
          </a:xfrm>
          <a:prstGeom prst="rect">
            <a:avLst/>
          </a:prstGeom>
          <a:noFill/>
        </p:spPr>
        <p:txBody>
          <a:bodyPr wrap="square" rtlCol="0">
            <a:spAutoFit/>
          </a:bodyPr>
          <a:p>
            <a:r>
              <a:rPr lang="zh-CN" altLang="en-US" sz="6000">
                <a:latin typeface="方正姚体" panose="02010601030101010101" charset="-122"/>
                <a:ea typeface="方正姚体" panose="02010601030101010101" charset="-122"/>
              </a:rPr>
              <a:t>字</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符</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分</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割</a:t>
            </a:r>
            <a:endParaRPr lang="zh-CN" altLang="en-US" sz="6000">
              <a:latin typeface="方正姚体" panose="02010601030101010101" charset="-122"/>
              <a:ea typeface="方正姚体" panose="02010601030101010101" charset="-122"/>
            </a:endParaRPr>
          </a:p>
          <a:p>
            <a:endParaRPr lang="zh-CN" altLang="en-US" sz="6000">
              <a:latin typeface="方正姚体" panose="02010601030101010101" charset="-122"/>
              <a:ea typeface="方正姚体" panose="02010601030101010101" charset="-122"/>
            </a:endParaRPr>
          </a:p>
        </p:txBody>
      </p:sp>
      <p:sp>
        <p:nvSpPr>
          <p:cNvPr id="5" name="文本框 4"/>
          <p:cNvSpPr txBox="1"/>
          <p:nvPr/>
        </p:nvSpPr>
        <p:spPr>
          <a:xfrm>
            <a:off x="3348990" y="1600200"/>
            <a:ext cx="7177405" cy="2676525"/>
          </a:xfrm>
          <a:prstGeom prst="rect">
            <a:avLst/>
          </a:prstGeom>
          <a:noFill/>
        </p:spPr>
        <p:txBody>
          <a:bodyPr wrap="square" rtlCol="0">
            <a:spAutoFit/>
          </a:bodyPr>
          <a:p>
            <a:r>
              <a:rPr lang="en-US" altLang="zh-CN" sz="24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本系统中字符定位和分割的方法是提取卡号二值图进行Y方向扩展和腐蚀，使每个字符变为黑色块。由于身份证号码字符之间有一定的距离，系统采用卡号字符的垂直投影，在垂直方向上的投影值在字符区域内不为零，然后以身份证号下界与左界的交点为起点，沿X轴搜索，找到每个身份证号。然后将图像在X和Y方向上投影，得到图像中的字符位置。</a:t>
            </a:r>
            <a:endParaRPr lang="zh-CN" altLang="en-US" sz="2400">
              <a:latin typeface="方正姚体" panose="02010601030101010101" charset="-122"/>
              <a:ea typeface="方正姚体" panose="02010601030101010101" charset="-122"/>
              <a:cs typeface="方正姚体" panose="02010601030101010101" charset="-122"/>
            </a:endParaRPr>
          </a:p>
        </p:txBody>
      </p:sp>
      <p:sp>
        <p:nvSpPr>
          <p:cNvPr id="6" name="文本框 5"/>
          <p:cNvSpPr txBox="1"/>
          <p:nvPr/>
        </p:nvSpPr>
        <p:spPr>
          <a:xfrm>
            <a:off x="5181600" y="352425"/>
            <a:ext cx="3512820" cy="706755"/>
          </a:xfrm>
          <a:prstGeom prst="rect">
            <a:avLst/>
          </a:prstGeom>
          <a:noFill/>
        </p:spPr>
        <p:txBody>
          <a:bodyPr wrap="square" rtlCol="0">
            <a:spAutoFit/>
          </a:bodyPr>
          <a:p>
            <a:r>
              <a:rPr lang="en-US" altLang="zh-CN" sz="4000">
                <a:latin typeface="方正姚体" panose="02010601030101010101" charset="-122"/>
                <a:ea typeface="方正姚体" panose="02010601030101010101" charset="-122"/>
                <a:cs typeface="方正姚体" panose="02010601030101010101" charset="-122"/>
              </a:rPr>
              <a:t>4.1 </a:t>
            </a:r>
            <a:r>
              <a:rPr lang="zh-CN" altLang="en-US" sz="4000">
                <a:latin typeface="方正姚体" panose="02010601030101010101" charset="-122"/>
                <a:ea typeface="方正姚体" panose="02010601030101010101" charset="-122"/>
                <a:cs typeface="方正姚体" panose="02010601030101010101" charset="-122"/>
              </a:rPr>
              <a:t>字符分割</a:t>
            </a:r>
            <a:endParaRPr lang="zh-CN" altLang="en-US" sz="40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endParaRPr lang="zh-CN" altLang="en-US"/>
          </a:p>
        </p:txBody>
      </p:sp>
      <p:pic>
        <p:nvPicPr>
          <p:cNvPr id="7" name="内容占位符 6" descr="QQ图片20211217083003"/>
          <p:cNvPicPr>
            <a:picLocks noChangeAspect="1"/>
          </p:cNvPicPr>
          <p:nvPr>
            <p:ph idx="1"/>
          </p:nvPr>
        </p:nvPicPr>
        <p:blipFill>
          <a:blip r:embed="rId2"/>
          <a:stretch>
            <a:fillRect/>
          </a:stretch>
        </p:blipFill>
        <p:spPr>
          <a:xfrm>
            <a:off x="2715895" y="1490345"/>
            <a:ext cx="6752590" cy="4759325"/>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4000500" y="548640"/>
            <a:ext cx="4831080"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5.1 </a:t>
            </a:r>
            <a:r>
              <a:rPr lang="zh-CN" altLang="en-US" sz="4000">
                <a:latin typeface="方正姚体" panose="02010601030101010101" charset="-122"/>
                <a:ea typeface="方正姚体" panose="02010601030101010101" charset="-122"/>
                <a:cs typeface="方正姚体" panose="02010601030101010101" charset="-122"/>
              </a:rPr>
              <a:t>字符识别</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2805430" y="1958340"/>
            <a:ext cx="6841490" cy="1568450"/>
          </a:xfrm>
          <a:prstGeom prst="rect">
            <a:avLst/>
          </a:prstGeom>
          <a:noFill/>
        </p:spPr>
        <p:txBody>
          <a:bodyPr wrap="square" rtlCol="0">
            <a:spAutoFit/>
          </a:bodyPr>
          <a:p>
            <a:r>
              <a:rPr lang="en-US" altLang="zh-CN" sz="2400">
                <a:latin typeface="方正姚体" panose="02010601030101010101" charset="-122"/>
                <a:ea typeface="方正姚体" panose="02010601030101010101" charset="-122"/>
                <a:cs typeface="方正姚体" panose="02010601030101010101" charset="-122"/>
              </a:rPr>
              <a:t>        字符识别模块主要实现卡号字符识别功能，即将处理后的卡号字符与模板进行比较，在数字模板库中找到与待识别卡号字符匹配的字符，从而完成字符识别</a:t>
            </a:r>
            <a:r>
              <a:rPr lang="zh-CN" altLang="en-US" sz="2400">
                <a:latin typeface="方正姚体" panose="02010601030101010101" charset="-122"/>
                <a:ea typeface="方正姚体" panose="02010601030101010101" charset="-122"/>
                <a:cs typeface="方正姚体" panose="02010601030101010101" charset="-122"/>
              </a:rPr>
              <a:t>。</a:t>
            </a:r>
            <a:r>
              <a:rPr lang="en-US" altLang="zh-CN"/>
              <a:t>      </a:t>
            </a:r>
            <a:endParaRPr lang="zh-CN" altLang="en-US" sz="2400">
              <a:latin typeface="方正姚体" panose="02010601030101010101" charset="-122"/>
              <a:ea typeface="方正姚体" panose="02010601030101010101" charset="-122"/>
              <a:cs typeface="方正姚体" panose="02010601030101010101" charset="-122"/>
            </a:endParaRPr>
          </a:p>
        </p:txBody>
      </p:sp>
      <p:sp>
        <p:nvSpPr>
          <p:cNvPr id="4" name="文本框 3"/>
          <p:cNvSpPr txBox="1"/>
          <p:nvPr/>
        </p:nvSpPr>
        <p:spPr>
          <a:xfrm>
            <a:off x="487680" y="1194435"/>
            <a:ext cx="1181100" cy="3784600"/>
          </a:xfrm>
          <a:prstGeom prst="rect">
            <a:avLst/>
          </a:prstGeom>
          <a:noFill/>
        </p:spPr>
        <p:txBody>
          <a:bodyPr wrap="square" rtlCol="0">
            <a:spAutoFit/>
          </a:bodyPr>
          <a:p>
            <a:r>
              <a:rPr lang="zh-CN" altLang="en-US" sz="6000">
                <a:latin typeface="方正姚体" panose="02010601030101010101" charset="-122"/>
                <a:ea typeface="方正姚体" panose="02010601030101010101" charset="-122"/>
              </a:rPr>
              <a:t>字</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符</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识</a:t>
            </a:r>
            <a:endParaRPr lang="zh-CN" altLang="en-US" sz="6000">
              <a:latin typeface="方正姚体" panose="02010601030101010101" charset="-122"/>
              <a:ea typeface="方正姚体" panose="02010601030101010101" charset="-122"/>
            </a:endParaRPr>
          </a:p>
          <a:p>
            <a:r>
              <a:rPr lang="zh-CN" altLang="en-US" sz="6000">
                <a:latin typeface="方正姚体" panose="02010601030101010101" charset="-122"/>
                <a:ea typeface="方正姚体" panose="02010601030101010101" charset="-122"/>
              </a:rPr>
              <a:t>别</a:t>
            </a:r>
            <a:endParaRPr lang="zh-CN" altLang="en-US" sz="60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标题 4"/>
          <p:cNvSpPr>
            <a:spLocks noGrp="1"/>
          </p:cNvSpPr>
          <p:nvPr>
            <p:ph type="title"/>
          </p:nvPr>
        </p:nvSpPr>
        <p:spPr/>
        <p:txBody>
          <a:bodyPr/>
          <a:p>
            <a:endParaRPr lang="zh-CN" altLang="en-US"/>
          </a:p>
        </p:txBody>
      </p:sp>
      <p:pic>
        <p:nvPicPr>
          <p:cNvPr id="7" name="内容占位符 6" descr="QQ图片20211217083102"/>
          <p:cNvPicPr>
            <a:picLocks noChangeAspect="1"/>
          </p:cNvPicPr>
          <p:nvPr>
            <p:ph idx="1"/>
          </p:nvPr>
        </p:nvPicPr>
        <p:blipFill>
          <a:blip r:embed="rId2"/>
          <a:stretch>
            <a:fillRect/>
          </a:stretch>
        </p:blipFill>
        <p:spPr>
          <a:xfrm>
            <a:off x="2388870" y="1490345"/>
            <a:ext cx="7406640" cy="4759325"/>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标题 4"/>
          <p:cNvSpPr>
            <a:spLocks noGrp="1"/>
          </p:cNvSpPr>
          <p:nvPr>
            <p:ph type="title"/>
          </p:nvPr>
        </p:nvSpPr>
        <p:spPr/>
        <p:txBody>
          <a:bodyPr/>
          <a:p>
            <a:r>
              <a:rPr lang="zh-CN" altLang="en-US"/>
              <a:t>结果</a:t>
            </a:r>
            <a:r>
              <a:rPr lang="zh-CN" altLang="en-US"/>
              <a:t>展示</a:t>
            </a:r>
            <a:endParaRPr lang="zh-CN" altLang="en-US"/>
          </a:p>
        </p:txBody>
      </p:sp>
      <p:pic>
        <p:nvPicPr>
          <p:cNvPr id="3" name="内容占位符 2" descr="QQ图片20211217090215"/>
          <p:cNvPicPr>
            <a:picLocks noChangeAspect="1"/>
          </p:cNvPicPr>
          <p:nvPr>
            <p:ph idx="1"/>
          </p:nvPr>
        </p:nvPicPr>
        <p:blipFill>
          <a:blip r:embed="rId2"/>
          <a:stretch>
            <a:fillRect/>
          </a:stretch>
        </p:blipFill>
        <p:spPr>
          <a:xfrm>
            <a:off x="2186940" y="3126740"/>
            <a:ext cx="7810500" cy="148590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内容占位符 9"/>
          <p:cNvSpPr>
            <a:spLocks noGrp="1"/>
          </p:cNvSpPr>
          <p:nvPr>
            <p:ph sz="half" idx="1"/>
          </p:nvPr>
        </p:nvSpPr>
        <p:spPr>
          <a:xfrm>
            <a:off x="517525" y="538480"/>
            <a:ext cx="8046720" cy="5975350"/>
          </a:xfrm>
        </p:spPr>
        <p:txBody>
          <a:bodyPr>
            <a:noAutofit/>
          </a:bodyPr>
          <a:p>
            <a:pPr marL="0" indent="0">
              <a:buNone/>
            </a:pPr>
            <a:r>
              <a:rPr lang="en-US" altLang="zh-CN">
                <a:solidFill>
                  <a:srgbClr val="FF0000"/>
                </a:solidFill>
                <a:sym typeface="+mn-ea"/>
              </a:rPr>
              <a:t>#</a:t>
            </a:r>
            <a:r>
              <a:rPr lang="zh-CN" altLang="en-US">
                <a:solidFill>
                  <a:srgbClr val="FF0000"/>
                </a:solidFill>
                <a:sym typeface="+mn-ea"/>
              </a:rPr>
              <a:t>将身份证号码区域从身份证中提取出</a:t>
            </a:r>
            <a:endParaRPr lang="zh-CN" altLang="en-US">
              <a:solidFill>
                <a:srgbClr val="FF0000"/>
              </a:solidFill>
            </a:endParaRPr>
          </a:p>
          <a:p>
            <a:pPr marL="0" indent="0">
              <a:buNone/>
            </a:pPr>
            <a:r>
              <a:rPr lang="zh-CN" altLang="en-US">
                <a:solidFill>
                  <a:srgbClr val="FF0000"/>
                </a:solidFill>
              </a:rPr>
              <a:t>def Extract(op_image, sh_image):</a:t>
            </a:r>
            <a:endParaRPr lang="zh-CN" altLang="en-US">
              <a:solidFill>
                <a:srgbClr val="FF0000"/>
              </a:solidFill>
            </a:endParaRPr>
          </a:p>
          <a:p>
            <a:r>
              <a:rPr lang="zh-CN" altLang="en-US">
                <a:solidFill>
                  <a:srgbClr val="FF0000"/>
                </a:solidFill>
              </a:rPr>
              <a:t>    binary, contours, hierarchy = cv.findContours(op_image,</a:t>
            </a:r>
            <a:endParaRPr lang="zh-CN" altLang="en-US">
              <a:solidFill>
                <a:srgbClr val="FF0000"/>
              </a:solidFill>
            </a:endParaRPr>
          </a:p>
          <a:p>
            <a:r>
              <a:rPr lang="zh-CN" altLang="en-US">
                <a:solidFill>
                  <a:srgbClr val="FF0000"/>
                </a:solidFill>
              </a:rPr>
              <a:t>                                                  cv.RETR_TREE, cv.CHAIN_APPROX_SIMPLE)</a:t>
            </a:r>
            <a:endParaRPr lang="zh-CN" altLang="en-US">
              <a:solidFill>
                <a:srgbClr val="FF0000"/>
              </a:solidFill>
            </a:endParaRPr>
          </a:p>
          <a:p>
            <a:r>
              <a:rPr lang="zh-CN" altLang="en-US">
                <a:solidFill>
                  <a:srgbClr val="FF0000"/>
                </a:solidFill>
              </a:rPr>
              <a:t>    contours.remove(contours[0])</a:t>
            </a:r>
            <a:endParaRPr lang="zh-CN" altLang="en-US">
              <a:solidFill>
                <a:srgbClr val="FF0000"/>
              </a:solidFill>
            </a:endParaRPr>
          </a:p>
          <a:p>
            <a:r>
              <a:rPr lang="zh-CN" altLang="en-US">
                <a:solidFill>
                  <a:srgbClr val="FF0000"/>
                </a:solidFill>
              </a:rPr>
              <a:t>    max_x, max_y, max_w, max_h = cv.boundingRect(contours[0])</a:t>
            </a:r>
            <a:endParaRPr lang="zh-CN" altLang="en-US">
              <a:solidFill>
                <a:srgbClr val="FF0000"/>
              </a:solidFill>
            </a:endParaRPr>
          </a:p>
          <a:p>
            <a:r>
              <a:rPr lang="zh-CN" altLang="en-US">
                <a:solidFill>
                  <a:srgbClr val="FF0000"/>
                </a:solidFill>
              </a:rPr>
              <a:t>    color = (0, 0, 0)</a:t>
            </a:r>
            <a:endParaRPr lang="zh-CN" altLang="en-US">
              <a:solidFill>
                <a:srgbClr val="FF0000"/>
              </a:solidFill>
            </a:endParaRPr>
          </a:p>
          <a:p>
            <a:r>
              <a:rPr lang="zh-CN" altLang="en-US">
                <a:solidFill>
                  <a:srgbClr val="FF0000"/>
                </a:solidFill>
              </a:rPr>
              <a:t>    for c in contours:</a:t>
            </a:r>
            <a:endParaRPr lang="zh-CN" altLang="en-US">
              <a:solidFill>
                <a:srgbClr val="FF0000"/>
              </a:solidFill>
            </a:endParaRPr>
          </a:p>
          <a:p>
            <a:r>
              <a:rPr lang="zh-CN" altLang="en-US">
                <a:solidFill>
                  <a:srgbClr val="FF0000"/>
                </a:solidFill>
              </a:rPr>
              <a:t>        x, y, w, h = cv.boundingRect(c)</a:t>
            </a:r>
            <a:endParaRPr lang="zh-CN" altLang="en-US">
              <a:solidFill>
                <a:srgbClr val="FF0000"/>
              </a:solidFill>
            </a:endParaRPr>
          </a:p>
          <a:p>
            <a:r>
              <a:rPr lang="zh-CN" altLang="en-US">
                <a:solidFill>
                  <a:srgbClr val="FF0000"/>
                </a:solidFill>
              </a:rPr>
              <a:t>        cv.rectangle(op_image, (x, y), (x + w, y + h), color, 1)</a:t>
            </a:r>
            <a:endParaRPr lang="zh-CN" altLang="en-US">
              <a:solidFill>
                <a:srgbClr val="FF0000"/>
              </a:solidFill>
            </a:endParaRPr>
          </a:p>
          <a:p>
            <a:r>
              <a:rPr lang="zh-CN" altLang="en-US">
                <a:solidFill>
                  <a:srgbClr val="FF0000"/>
                </a:solidFill>
              </a:rPr>
              <a:t>        cv.rectangle(sh_image, (x, y), (x + w, y + h), color, 1)</a:t>
            </a:r>
            <a:endParaRPr lang="zh-CN" altLang="en-US">
              <a:solidFill>
                <a:srgbClr val="FF0000"/>
              </a:solidFill>
            </a:endParaRPr>
          </a:p>
        </p:txBody>
      </p:sp>
      <p:sp>
        <p:nvSpPr>
          <p:cNvPr id="12" name="内容占位符 11"/>
          <p:cNvSpPr>
            <a:spLocks noGrp="1"/>
          </p:cNvSpPr>
          <p:nvPr>
            <p:ph sz="half" idx="2"/>
          </p:nvPr>
        </p:nvSpPr>
        <p:spPr>
          <a:xfrm>
            <a:off x="8905875" y="457835"/>
            <a:ext cx="3097530" cy="5791835"/>
          </a:xfrm>
        </p:spPr>
        <p:txBody>
          <a:bodyPr>
            <a:normAutofit lnSpcReduction="20000"/>
          </a:bodyPr>
          <a:p>
            <a:r>
              <a:rPr lang="zh-CN" altLang="en-US" sz="1600"/>
              <a:t>轮廓的查找——cv::findContours()</a:t>
            </a:r>
            <a:endParaRPr lang="zh-CN" altLang="en-US" sz="1600"/>
          </a:p>
          <a:p>
            <a:r>
              <a:rPr lang="zh-CN" altLang="en-US" sz="1600"/>
              <a:t>boundingRect函数</a:t>
            </a:r>
            <a:endParaRPr lang="zh-CN" altLang="en-US" sz="1600"/>
          </a:p>
          <a:p>
            <a:r>
              <a:rPr lang="zh-CN" altLang="en-US" sz="1600"/>
              <a:t>计算轮廓的垂直边界最小矩形，矩形是与图像上下边界平行的</a:t>
            </a:r>
            <a:endParaRPr lang="zh-CN" altLang="en-US" sz="1600"/>
          </a:p>
          <a:p>
            <a:r>
              <a:rPr lang="zh-CN" altLang="en-US" sz="1600"/>
              <a:t>Rect()定义一个矩形数据，rectangle将其画出来。</a:t>
            </a:r>
            <a:endParaRPr lang="zh-CN" altLang="en-US" sz="1600"/>
          </a:p>
          <a:p>
            <a:r>
              <a:rPr lang="zh-CN" altLang="en-US" sz="1400">
                <a:solidFill>
                  <a:srgbClr val="FF0000"/>
                </a:solidFill>
                <a:sym typeface="+mn-ea"/>
              </a:rPr>
              <a:t>binary, contours, hierarchy = cv.findContours(op_image,</a:t>
            </a:r>
            <a:endParaRPr lang="zh-CN" altLang="en-US" sz="1400">
              <a:solidFill>
                <a:srgbClr val="FF0000"/>
              </a:solidFill>
            </a:endParaRPr>
          </a:p>
          <a:p>
            <a:r>
              <a:rPr lang="zh-CN" altLang="en-US" sz="1400">
                <a:solidFill>
                  <a:srgbClr val="FF0000"/>
                </a:solidFill>
                <a:sym typeface="+mn-ea"/>
              </a:rPr>
              <a:t>                                                  cv.RETR_TREE, cv.CHAIN_APPROX_SIMPLE)</a:t>
            </a:r>
            <a:endParaRPr lang="zh-CN" altLang="en-US" sz="1400">
              <a:solidFill>
                <a:srgbClr val="FF0000"/>
              </a:solidFill>
            </a:endParaRPr>
          </a:p>
          <a:p>
            <a:r>
              <a:rPr sz="1400">
                <a:solidFill>
                  <a:srgbClr val="FF0000"/>
                </a:solidFill>
              </a:rPr>
              <a:t>由于opencv版本的问题，findContours函数的传值由三个值变成两个值</a:t>
            </a:r>
            <a:r>
              <a:rPr lang="zh-CN" sz="1400">
                <a:solidFill>
                  <a:srgbClr val="FF0000"/>
                </a:solidFill>
              </a:rPr>
              <a:t>可以删除</a:t>
            </a:r>
            <a:r>
              <a:rPr lang="zh-CN" altLang="en-US" sz="1400">
                <a:solidFill>
                  <a:srgbClr val="FF0000"/>
                </a:solidFill>
                <a:sym typeface="+mn-ea"/>
              </a:rPr>
              <a:t>binary</a:t>
            </a:r>
            <a:endParaRPr lang="zh-CN" sz="1400">
              <a:solidFill>
                <a:srgbClr val="FF0000"/>
              </a:solidFill>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内容占位符 3"/>
          <p:cNvSpPr>
            <a:spLocks noGrp="1"/>
          </p:cNvSpPr>
          <p:nvPr>
            <p:ph sz="half" idx="1"/>
          </p:nvPr>
        </p:nvSpPr>
        <p:spPr>
          <a:xfrm>
            <a:off x="608330" y="425450"/>
            <a:ext cx="5551805" cy="5824220"/>
          </a:xfrm>
        </p:spPr>
        <p:txBody>
          <a:bodyPr>
            <a:normAutofit fontScale="90000"/>
          </a:bodyPr>
          <a:p>
            <a:r>
              <a:rPr lang="zh-CN" altLang="en-US"/>
              <a:t> </a:t>
            </a:r>
            <a:r>
              <a:rPr lang="zh-CN" altLang="en-US">
                <a:solidFill>
                  <a:srgbClr val="FF0000"/>
                </a:solidFill>
              </a:rPr>
              <a:t> if max_w &lt; w:</a:t>
            </a:r>
            <a:endParaRPr lang="zh-CN" altLang="en-US">
              <a:solidFill>
                <a:srgbClr val="FF0000"/>
              </a:solidFill>
            </a:endParaRPr>
          </a:p>
          <a:p>
            <a:r>
              <a:rPr lang="zh-CN" altLang="en-US">
                <a:solidFill>
                  <a:srgbClr val="FF0000"/>
                </a:solidFill>
              </a:rPr>
              <a:t>            max_x = x</a:t>
            </a:r>
            <a:endParaRPr lang="zh-CN" altLang="en-US">
              <a:solidFill>
                <a:srgbClr val="FF0000"/>
              </a:solidFill>
            </a:endParaRPr>
          </a:p>
          <a:p>
            <a:r>
              <a:rPr lang="zh-CN" altLang="en-US">
                <a:solidFill>
                  <a:srgbClr val="FF0000"/>
                </a:solidFill>
              </a:rPr>
              <a:t>            max_y = y</a:t>
            </a:r>
            <a:endParaRPr lang="zh-CN" altLang="en-US">
              <a:solidFill>
                <a:srgbClr val="FF0000"/>
              </a:solidFill>
            </a:endParaRPr>
          </a:p>
          <a:p>
            <a:r>
              <a:rPr lang="zh-CN" altLang="en-US">
                <a:solidFill>
                  <a:srgbClr val="FF0000"/>
                </a:solidFill>
              </a:rPr>
              <a:t>            max_w = w</a:t>
            </a:r>
            <a:endParaRPr lang="zh-CN" altLang="en-US">
              <a:solidFill>
                <a:srgbClr val="FF0000"/>
              </a:solidFill>
            </a:endParaRPr>
          </a:p>
          <a:p>
            <a:r>
              <a:rPr lang="zh-CN" altLang="en-US">
                <a:solidFill>
                  <a:srgbClr val="FF0000"/>
                </a:solidFill>
              </a:rPr>
              <a:t>            max_h = h</a:t>
            </a:r>
            <a:endParaRPr lang="zh-CN" altLang="en-US">
              <a:solidFill>
                <a:srgbClr val="FF0000"/>
              </a:solidFill>
            </a:endParaRPr>
          </a:p>
          <a:p>
            <a:r>
              <a:rPr lang="zh-CN" altLang="en-US">
                <a:solidFill>
                  <a:srgbClr val="FF0000"/>
                </a:solidFill>
              </a:rPr>
              <a:t>    cut_img = sh_image[max_y:max_y + max_h, max_x:max_x + max_w]</a:t>
            </a:r>
            <a:endParaRPr lang="zh-CN" altLang="en-US">
              <a:solidFill>
                <a:srgbClr val="FF0000"/>
              </a:solidFill>
            </a:endParaRPr>
          </a:p>
          <a:p>
            <a:r>
              <a:rPr lang="zh-CN" altLang="en-US">
                <a:solidFill>
                  <a:srgbClr val="FF0000"/>
                </a:solidFill>
              </a:rPr>
              <a:t>    cv.imshow("The recognized enlarged image", op_image)</a:t>
            </a:r>
            <a:endParaRPr lang="zh-CN" altLang="en-US">
              <a:solidFill>
                <a:srgbClr val="FF0000"/>
              </a:solidFill>
            </a:endParaRPr>
          </a:p>
          <a:p>
            <a:r>
              <a:rPr lang="zh-CN" altLang="en-US">
                <a:solidFill>
                  <a:srgbClr val="FF0000"/>
                </a:solidFill>
              </a:rPr>
              <a:t>    cv.waitKey(0)</a:t>
            </a:r>
            <a:endParaRPr lang="zh-CN" altLang="en-US">
              <a:solidFill>
                <a:srgbClr val="FF0000"/>
              </a:solidFill>
            </a:endParaRPr>
          </a:p>
          <a:p>
            <a:r>
              <a:rPr lang="zh-CN" altLang="en-US">
                <a:solidFill>
                  <a:srgbClr val="FF0000"/>
                </a:solidFill>
              </a:rPr>
              <a:t>    cv.imshow("The recognized binary image", sh_image)</a:t>
            </a:r>
            <a:endParaRPr lang="zh-CN" altLang="en-US">
              <a:solidFill>
                <a:srgbClr val="FF0000"/>
              </a:solidFill>
            </a:endParaRPr>
          </a:p>
          <a:p>
            <a:r>
              <a:rPr lang="zh-CN" altLang="en-US">
                <a:solidFill>
                  <a:srgbClr val="FF0000"/>
                </a:solidFill>
              </a:rPr>
              <a:t>    cv.waitKey(0)</a:t>
            </a:r>
            <a:endParaRPr lang="zh-CN" altLang="en-US">
              <a:solidFill>
                <a:srgbClr val="FF0000"/>
              </a:solidFill>
            </a:endParaRPr>
          </a:p>
          <a:p>
            <a:r>
              <a:rPr lang="zh-CN" altLang="en-US">
                <a:solidFill>
                  <a:srgbClr val="FF0000"/>
                </a:solidFill>
              </a:rPr>
              <a:t>    return cut_img</a:t>
            </a:r>
            <a:endParaRPr lang="zh-CN" altLang="en-US">
              <a:solidFill>
                <a:srgbClr val="FF0000"/>
              </a:solidFill>
            </a:endParaRPr>
          </a:p>
        </p:txBody>
      </p:sp>
      <p:sp>
        <p:nvSpPr>
          <p:cNvPr id="6" name="内容占位符 5"/>
          <p:cNvSpPr>
            <a:spLocks noGrp="1"/>
          </p:cNvSpPr>
          <p:nvPr>
            <p:ph sz="half" idx="2"/>
          </p:nvPr>
        </p:nvSpPr>
        <p:spPr>
          <a:xfrm>
            <a:off x="6411595" y="516890"/>
            <a:ext cx="5075555" cy="5732780"/>
          </a:xfrm>
        </p:spPr>
        <p:txBody>
          <a:bodyPr/>
          <a:p>
            <a:r>
              <a:rPr lang="zh-CN" altLang="en-US"/>
              <a:t>对于imshow函数，opencv的官方注释指出：根据图像的深度，imshow函数会自动对其显示灰度值进行缩放</a:t>
            </a:r>
            <a:endParaRPr lang="zh-CN" altLang="en-US"/>
          </a:p>
          <a:p>
            <a:r>
              <a:rPr lang="zh-CN" altLang="en-US"/>
              <a:t>cvWaitKey(int k)函数的功能是刷新图像，其中参数k单位是毫秒，表示刷新频率。</a:t>
            </a:r>
            <a:endParaRPr lang="zh-CN" altLang="en-US"/>
          </a:p>
          <a:p>
            <a:r>
              <a:rPr lang="zh-CN" altLang="en-US"/>
              <a:t>cvWaitKey(0);//无限等待</a:t>
            </a:r>
            <a:endParaRPr lang="zh-CN" altLang="en-US"/>
          </a:p>
          <a:p>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矩形 6"/>
          <p:cNvSpPr/>
          <p:nvPr/>
        </p:nvSpPr>
        <p:spPr>
          <a:xfrm>
            <a:off x="1823720" y="3604895"/>
            <a:ext cx="2637155" cy="108648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对比</a:t>
            </a:r>
            <a:r>
              <a:rPr lang="zh-CN" altLang="en-US" sz="3600">
                <a:latin typeface="方正姚体" panose="02010601030101010101" charset="-122"/>
                <a:ea typeface="方正姚体" panose="02010601030101010101" charset="-122"/>
                <a:cs typeface="方正姚体" panose="02010601030101010101" charset="-122"/>
                <a:sym typeface="+mn-ea"/>
              </a:rPr>
              <a:t>剪切</a:t>
            </a:r>
            <a:endParaRPr lang="zh-CN" altLang="en-US" sz="3600">
              <a:latin typeface="方正姚体" panose="02010601030101010101" charset="-122"/>
              <a:ea typeface="方正姚体" panose="02010601030101010101" charset="-122"/>
              <a:cs typeface="方正姚体" panose="02010601030101010101" charset="-122"/>
              <a:sym typeface="+mn-ea"/>
            </a:endParaRPr>
          </a:p>
        </p:txBody>
      </p:sp>
      <p:sp>
        <p:nvSpPr>
          <p:cNvPr id="8" name="矩形 7"/>
          <p:cNvSpPr/>
          <p:nvPr/>
        </p:nvSpPr>
        <p:spPr>
          <a:xfrm>
            <a:off x="8662035" y="607695"/>
            <a:ext cx="2728595" cy="118618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二值化处理</a:t>
            </a:r>
            <a:endParaRPr lang="zh-CN" altLang="en-US" sz="3600">
              <a:latin typeface="方正姚体" panose="02010601030101010101" charset="-122"/>
              <a:ea typeface="方正姚体" panose="02010601030101010101" charset="-122"/>
              <a:cs typeface="方正姚体" panose="02010601030101010101" charset="-122"/>
              <a:sym typeface="+mn-ea"/>
            </a:endParaRPr>
          </a:p>
        </p:txBody>
      </p:sp>
      <p:sp>
        <p:nvSpPr>
          <p:cNvPr id="10" name="右箭头 9"/>
          <p:cNvSpPr/>
          <p:nvPr/>
        </p:nvSpPr>
        <p:spPr>
          <a:xfrm>
            <a:off x="3512820" y="959485"/>
            <a:ext cx="788035" cy="38227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7469505" y="1029970"/>
            <a:ext cx="788035" cy="38227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5480050" y="3244215"/>
            <a:ext cx="2758440" cy="154305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利用</a:t>
            </a:r>
            <a:r>
              <a:rPr lang="en-US" altLang="zh-CN" sz="3600"/>
              <a:t>cv</a:t>
            </a:r>
            <a:r>
              <a:rPr lang="zh-CN" altLang="en-US" sz="3600"/>
              <a:t>。</a:t>
            </a:r>
            <a:r>
              <a:rPr lang="en-US" altLang="zh-CN" sz="3600"/>
              <a:t>findcontours</a:t>
            </a:r>
            <a:r>
              <a:rPr lang="zh-CN" altLang="en-US" sz="3600"/>
              <a:t>提取</a:t>
            </a:r>
            <a:r>
              <a:rPr lang="zh-CN" altLang="en-US" sz="3600"/>
              <a:t>图像</a:t>
            </a:r>
            <a:endParaRPr lang="zh-CN" altLang="en-US" sz="3600"/>
          </a:p>
        </p:txBody>
      </p:sp>
      <p:sp>
        <p:nvSpPr>
          <p:cNvPr id="4" name="矩形 3"/>
          <p:cNvSpPr/>
          <p:nvPr/>
        </p:nvSpPr>
        <p:spPr>
          <a:xfrm>
            <a:off x="9199245" y="3521075"/>
            <a:ext cx="2637155" cy="108648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对二值图进行腐蚀操作</a:t>
            </a:r>
            <a:endParaRPr lang="zh-CN" altLang="en-US" sz="3600"/>
          </a:p>
        </p:txBody>
      </p:sp>
      <p:sp>
        <p:nvSpPr>
          <p:cNvPr id="5" name="矩形 4"/>
          <p:cNvSpPr/>
          <p:nvPr/>
        </p:nvSpPr>
        <p:spPr>
          <a:xfrm>
            <a:off x="4427855" y="607695"/>
            <a:ext cx="2637155" cy="108648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latin typeface="方正姚体" panose="02010601030101010101" charset="-122"/>
                <a:ea typeface="方正姚体" panose="02010601030101010101" charset="-122"/>
                <a:cs typeface="方正姚体" panose="02010601030101010101" charset="-122"/>
                <a:sym typeface="+mn-ea"/>
              </a:rPr>
              <a:t>身份证图像灰度</a:t>
            </a:r>
            <a:r>
              <a:rPr lang="zh-CN" altLang="en-US" sz="3600">
                <a:latin typeface="方正姚体" panose="02010601030101010101" charset="-122"/>
                <a:ea typeface="方正姚体" panose="02010601030101010101" charset="-122"/>
                <a:cs typeface="方正姚体" panose="02010601030101010101" charset="-122"/>
                <a:sym typeface="+mn-ea"/>
              </a:rPr>
              <a:t>化</a:t>
            </a:r>
            <a:endParaRPr lang="zh-CN" altLang="en-US" sz="3600">
              <a:latin typeface="方正姚体" panose="02010601030101010101" charset="-122"/>
              <a:ea typeface="方正姚体" panose="02010601030101010101" charset="-122"/>
              <a:cs typeface="方正姚体" panose="02010601030101010101" charset="-122"/>
              <a:sym typeface="+mn-ea"/>
            </a:endParaRPr>
          </a:p>
        </p:txBody>
      </p:sp>
      <p:sp>
        <p:nvSpPr>
          <p:cNvPr id="6" name="矩形 5"/>
          <p:cNvSpPr/>
          <p:nvPr/>
        </p:nvSpPr>
        <p:spPr>
          <a:xfrm>
            <a:off x="748665" y="678180"/>
            <a:ext cx="2637155" cy="108648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读取身份证</a:t>
            </a:r>
            <a:r>
              <a:rPr lang="zh-CN" altLang="en-US" sz="3600"/>
              <a:t>图像</a:t>
            </a:r>
            <a:endParaRPr lang="zh-CN" altLang="en-US" sz="3600"/>
          </a:p>
        </p:txBody>
      </p:sp>
      <p:sp>
        <p:nvSpPr>
          <p:cNvPr id="9" name="下箭头 8"/>
          <p:cNvSpPr/>
          <p:nvPr/>
        </p:nvSpPr>
        <p:spPr>
          <a:xfrm>
            <a:off x="10284460" y="2277110"/>
            <a:ext cx="466725" cy="760730"/>
          </a:xfrm>
          <a:prstGeom prst="down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箭头 13"/>
          <p:cNvSpPr/>
          <p:nvPr/>
        </p:nvSpPr>
        <p:spPr>
          <a:xfrm>
            <a:off x="8364220" y="3965575"/>
            <a:ext cx="648970" cy="365125"/>
          </a:xfrm>
          <a:prstGeom prst="lef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左箭头 14"/>
          <p:cNvSpPr/>
          <p:nvPr/>
        </p:nvSpPr>
        <p:spPr>
          <a:xfrm>
            <a:off x="4705985" y="3965575"/>
            <a:ext cx="648970" cy="365125"/>
          </a:xfrm>
          <a:prstGeom prst="lef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577850" y="346075"/>
            <a:ext cx="6524625" cy="6045200"/>
          </a:xfrm>
        </p:spPr>
        <p:txBody>
          <a:bodyPr>
            <a:noAutofit/>
          </a:bodyPr>
          <a:p>
            <a:pPr marL="0" indent="0">
              <a:buNone/>
            </a:pPr>
            <a:r>
              <a:rPr lang="zh-CN" altLang="en-US" sz="1400">
                <a:solidFill>
                  <a:srgbClr val="FF0000"/>
                </a:solidFill>
              </a:rPr>
              <a:t># 号码内部区域填充(未继续是用此方法)</a:t>
            </a:r>
            <a:endParaRPr lang="zh-CN" altLang="en-US" sz="1400">
              <a:solidFill>
                <a:srgbClr val="FF0000"/>
              </a:solidFill>
            </a:endParaRPr>
          </a:p>
          <a:p>
            <a:pPr marL="0" indent="0">
              <a:buNone/>
            </a:pPr>
            <a:r>
              <a:rPr lang="zh-CN" altLang="en-US" sz="1400">
                <a:solidFill>
                  <a:srgbClr val="FF0000"/>
                </a:solidFill>
              </a:rPr>
              <a:t>def Area_filling(image, kernel):</a:t>
            </a:r>
            <a:endParaRPr lang="zh-CN" altLang="en-US" sz="1400">
              <a:solidFill>
                <a:srgbClr val="FF0000"/>
              </a:solidFill>
            </a:endParaRPr>
          </a:p>
          <a:p>
            <a:pPr marL="0" indent="0">
              <a:buNone/>
            </a:pPr>
            <a:r>
              <a:rPr lang="zh-CN" altLang="en-US" sz="1400">
                <a:solidFill>
                  <a:srgbClr val="FF0000"/>
                </a:solidFill>
              </a:rPr>
              <a:t>    iterate = np.zeros(image.shape, np.uint8)</a:t>
            </a:r>
            <a:endParaRPr lang="zh-CN" altLang="en-US" sz="1400">
              <a:solidFill>
                <a:srgbClr val="FF0000"/>
              </a:solidFill>
            </a:endParaRPr>
          </a:p>
          <a:p>
            <a:pPr marL="0" indent="0">
              <a:buNone/>
            </a:pPr>
            <a:r>
              <a:rPr lang="zh-CN" altLang="en-US" sz="1400">
                <a:solidFill>
                  <a:srgbClr val="FF0000"/>
                </a:solidFill>
              </a:rPr>
              <a:t>    iterate[:, 0] = image[:, 0]</a:t>
            </a:r>
            <a:endParaRPr lang="zh-CN" altLang="en-US" sz="1400">
              <a:solidFill>
                <a:srgbClr val="FF0000"/>
              </a:solidFill>
            </a:endParaRPr>
          </a:p>
          <a:p>
            <a:pPr marL="0" indent="0">
              <a:buNone/>
            </a:pPr>
            <a:r>
              <a:rPr lang="zh-CN" altLang="en-US" sz="1400">
                <a:solidFill>
                  <a:srgbClr val="FF0000"/>
                </a:solidFill>
              </a:rPr>
              <a:t>    iterate[:, -1] = image[:, -1]</a:t>
            </a:r>
            <a:endParaRPr lang="zh-CN" altLang="en-US" sz="1400">
              <a:solidFill>
                <a:srgbClr val="FF0000"/>
              </a:solidFill>
            </a:endParaRPr>
          </a:p>
          <a:p>
            <a:pPr marL="0" indent="0">
              <a:buNone/>
            </a:pPr>
            <a:r>
              <a:rPr lang="zh-CN" altLang="en-US" sz="1400">
                <a:solidFill>
                  <a:srgbClr val="FF0000"/>
                </a:solidFill>
              </a:rPr>
              <a:t>    iterate[0, :] = image[0, :]</a:t>
            </a:r>
            <a:endParaRPr lang="zh-CN" altLang="en-US" sz="1400">
              <a:solidFill>
                <a:srgbClr val="FF0000"/>
              </a:solidFill>
            </a:endParaRPr>
          </a:p>
          <a:p>
            <a:pPr marL="0" indent="0">
              <a:buNone/>
            </a:pPr>
            <a:r>
              <a:rPr lang="zh-CN" altLang="en-US" sz="1400">
                <a:solidFill>
                  <a:srgbClr val="FF0000"/>
                </a:solidFill>
              </a:rPr>
              <a:t>    iterate[-1, :] = image[-1, :]</a:t>
            </a:r>
            <a:endParaRPr lang="zh-CN" altLang="en-US" sz="1400">
              <a:solidFill>
                <a:srgbClr val="FF0000"/>
              </a:solidFill>
            </a:endParaRPr>
          </a:p>
          <a:p>
            <a:pPr marL="0" indent="0">
              <a:buNone/>
            </a:pPr>
            <a:r>
              <a:rPr lang="zh-CN" altLang="en-US" sz="1400">
                <a:solidFill>
                  <a:srgbClr val="FF0000"/>
                </a:solidFill>
              </a:rPr>
              <a:t>    while True:</a:t>
            </a:r>
            <a:endParaRPr lang="zh-CN" altLang="en-US" sz="1400">
              <a:solidFill>
                <a:srgbClr val="FF0000"/>
              </a:solidFill>
            </a:endParaRPr>
          </a:p>
          <a:p>
            <a:pPr marL="0" indent="0">
              <a:buNone/>
            </a:pPr>
            <a:r>
              <a:rPr lang="zh-CN" altLang="en-US" sz="1400">
                <a:solidFill>
                  <a:srgbClr val="FF0000"/>
                </a:solidFill>
              </a:rPr>
              <a:t>        old_iterate = iterate</a:t>
            </a:r>
            <a:endParaRPr lang="zh-CN" altLang="en-US" sz="1400">
              <a:solidFill>
                <a:srgbClr val="FF0000"/>
              </a:solidFill>
            </a:endParaRPr>
          </a:p>
          <a:p>
            <a:pPr marL="0" indent="0">
              <a:buNone/>
            </a:pPr>
            <a:r>
              <a:rPr lang="zh-CN" altLang="en-US" sz="1400">
                <a:solidFill>
                  <a:srgbClr val="FF0000"/>
                </a:solidFill>
              </a:rPr>
              <a:t>        iterate_dilation = cv.dilate(iterate, kernel, iterations=1)</a:t>
            </a:r>
            <a:endParaRPr lang="zh-CN" altLang="en-US" sz="1400">
              <a:solidFill>
                <a:srgbClr val="FF0000"/>
              </a:solidFill>
            </a:endParaRPr>
          </a:p>
          <a:p>
            <a:pPr marL="0" indent="0">
              <a:buNone/>
            </a:pPr>
            <a:r>
              <a:rPr lang="zh-CN" altLang="en-US" sz="1400">
                <a:solidFill>
                  <a:srgbClr val="FF0000"/>
                </a:solidFill>
              </a:rPr>
              <a:t>        iterate = cv.bitwise_and(iterate_dilation, image)</a:t>
            </a:r>
            <a:endParaRPr lang="zh-CN" altLang="en-US" sz="1400">
              <a:solidFill>
                <a:srgbClr val="FF0000"/>
              </a:solidFill>
            </a:endParaRPr>
          </a:p>
          <a:p>
            <a:pPr marL="0" indent="0">
              <a:buNone/>
            </a:pPr>
            <a:r>
              <a:rPr lang="zh-CN" altLang="en-US" sz="1400">
                <a:solidFill>
                  <a:srgbClr val="FF0000"/>
                </a:solidFill>
              </a:rPr>
              <a:t>        difference = cv.subtract(iterate, old_iterate)</a:t>
            </a:r>
            <a:endParaRPr lang="zh-CN" altLang="en-US" sz="1400">
              <a:solidFill>
                <a:srgbClr val="FF0000"/>
              </a:solidFill>
            </a:endParaRPr>
          </a:p>
          <a:p>
            <a:pPr marL="0" indent="0">
              <a:buNone/>
            </a:pPr>
            <a:r>
              <a:rPr lang="zh-CN" altLang="en-US" sz="1400">
                <a:solidFill>
                  <a:srgbClr val="FF0000"/>
                </a:solidFill>
              </a:rPr>
              <a:t>               if not np.any(difference):</a:t>
            </a:r>
            <a:endParaRPr lang="zh-CN" altLang="en-US" sz="1400">
              <a:solidFill>
                <a:srgbClr val="FF0000"/>
              </a:solidFill>
            </a:endParaRPr>
          </a:p>
          <a:p>
            <a:pPr marL="0" indent="0">
              <a:buNone/>
            </a:pPr>
            <a:r>
              <a:rPr lang="zh-CN" altLang="en-US" sz="1400">
                <a:solidFill>
                  <a:srgbClr val="FF0000"/>
                </a:solidFill>
              </a:rPr>
              <a:t>            break</a:t>
            </a:r>
            <a:endParaRPr lang="zh-CN" altLang="en-US" sz="1400">
              <a:solidFill>
                <a:srgbClr val="FF0000"/>
              </a:solidFill>
            </a:endParaRPr>
          </a:p>
          <a:p>
            <a:pPr marL="0" indent="0">
              <a:buNone/>
            </a:pPr>
            <a:r>
              <a:rPr lang="zh-CN" altLang="en-US" sz="1400">
                <a:solidFill>
                  <a:srgbClr val="FF0000"/>
                </a:solidFill>
              </a:rPr>
              <a:t>    return iterate</a:t>
            </a:r>
            <a:endParaRPr lang="zh-CN" altLang="en-US" sz="1400">
              <a:solidFill>
                <a:srgbClr val="FF0000"/>
              </a:solidFill>
            </a:endParaRPr>
          </a:p>
        </p:txBody>
      </p:sp>
      <p:sp>
        <p:nvSpPr>
          <p:cNvPr id="6" name="内容占位符 5"/>
          <p:cNvSpPr>
            <a:spLocks noGrp="1"/>
          </p:cNvSpPr>
          <p:nvPr>
            <p:ph sz="half" idx="2"/>
          </p:nvPr>
        </p:nvSpPr>
        <p:spPr>
          <a:xfrm>
            <a:off x="7973060" y="476250"/>
            <a:ext cx="3615055" cy="5773420"/>
          </a:xfrm>
        </p:spPr>
        <p:txBody>
          <a:bodyPr>
            <a:noAutofit/>
          </a:bodyPr>
          <a:p>
            <a:pPr marL="0" indent="0">
              <a:buNone/>
            </a:pPr>
            <a:r>
              <a:rPr lang="zh-CN" altLang="en-US" sz="1400"/>
              <a:t>Opencv: numpy中uint8类型存储图像</a:t>
            </a:r>
            <a:endParaRPr lang="zh-CN" altLang="en-US" sz="1400"/>
          </a:p>
          <a:p>
            <a:pPr marL="0" indent="0">
              <a:buNone/>
            </a:pPr>
            <a:r>
              <a:rPr lang="zh-CN" altLang="en-US" sz="1400"/>
              <a:t>uint8是专门用于存储各种图像的（包括RGB，灰度图像等），范围是从0–255。这里要注意如何转化到uint8类型。</a:t>
            </a:r>
            <a:endParaRPr lang="zh-CN" altLang="en-US" sz="1400"/>
          </a:p>
          <a:p>
            <a:pPr marL="0" indent="0">
              <a:buNone/>
            </a:pPr>
            <a:r>
              <a:rPr lang="zh-CN" altLang="en-US" sz="1400"/>
              <a:t>dilate()函数可以对输入图像用特定结构元素进行膨胀操作，该结构元素确定膨胀操作过程中的邻域的形状，各点像素值将被替换为对应邻域上的最大值：</a:t>
            </a:r>
            <a:endParaRPr lang="zh-CN" altLang="en-US" sz="1400"/>
          </a:p>
          <a:p>
            <a:pPr marL="0" indent="0">
              <a:buNone/>
            </a:pPr>
            <a:r>
              <a:rPr lang="zh-CN" altLang="en-US" sz="1400"/>
              <a:t>bitwise_and是对二进制数据进行“与”操作，即对图像（灰度图像或彩色图像均可）每个像素值进行二进制“与”操作，1&amp;1=1，1&amp;0=0，0&amp;1=0，0&amp;0=0</a:t>
            </a:r>
            <a:endParaRPr lang="zh-CN" altLang="en-US" sz="1400"/>
          </a:p>
          <a:p>
            <a:pPr marL="0" indent="0">
              <a:buNone/>
            </a:pPr>
            <a:r>
              <a:rPr lang="zh-CN" altLang="en-US" sz="1400">
                <a:solidFill>
                  <a:schemeClr val="tx1"/>
                </a:solidFill>
                <a:sym typeface="+mn-ea"/>
              </a:rPr>
              <a:t>cv.subtract</a:t>
            </a:r>
            <a:endParaRPr lang="zh-CN" altLang="en-US" sz="1400">
              <a:solidFill>
                <a:schemeClr val="tx1"/>
              </a:solidFill>
            </a:endParaRPr>
          </a:p>
          <a:p>
            <a:pPr marL="0" indent="0">
              <a:buNone/>
            </a:pPr>
            <a:r>
              <a:rPr lang="zh-CN" altLang="en-US" sz="1400"/>
              <a:t>计算两个数组或数组和标量之间的每个元素差。也就是图像的相减操作</a:t>
            </a:r>
            <a:endParaRPr lang="zh-CN" altLang="en-US" sz="1400"/>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366395"/>
            <a:ext cx="10965815" cy="5883275"/>
          </a:xfrm>
        </p:spPr>
        <p:txBody>
          <a:bodyPr>
            <a:noAutofit/>
          </a:bodyPr>
          <a:p>
            <a:pPr marL="0" indent="0">
              <a:buNone/>
            </a:pPr>
            <a:r>
              <a:rPr lang="zh-CN" altLang="en-US" sz="1600">
                <a:solidFill>
                  <a:srgbClr val="FF0000"/>
                </a:solidFill>
              </a:rPr>
              <a:t># 将身份证号码区域再次切割使得一张图片一位号码</a:t>
            </a:r>
            <a:endParaRPr lang="zh-CN" altLang="en-US" sz="1600">
              <a:solidFill>
                <a:srgbClr val="FF0000"/>
              </a:solidFill>
            </a:endParaRPr>
          </a:p>
          <a:p>
            <a:pPr marL="0" indent="0">
              <a:buNone/>
            </a:pPr>
            <a:r>
              <a:rPr lang="zh-CN" altLang="en-US" sz="1600">
                <a:solidFill>
                  <a:srgbClr val="FF0000"/>
                </a:solidFill>
              </a:rPr>
              <a:t>def Segmentation(cut_img, kernel, n):</a:t>
            </a:r>
            <a:endParaRPr lang="zh-CN" altLang="en-US" sz="1600">
              <a:solidFill>
                <a:srgbClr val="FF0000"/>
              </a:solidFill>
            </a:endParaRPr>
          </a:p>
          <a:p>
            <a:pPr marL="0" indent="0">
              <a:buNone/>
            </a:pPr>
            <a:r>
              <a:rPr lang="zh-CN" altLang="en-US" sz="1600">
                <a:solidFill>
                  <a:srgbClr val="FF0000"/>
                </a:solidFill>
              </a:rPr>
              <a:t>   cut_copy = cut_img.copy()</a:t>
            </a:r>
            <a:endParaRPr lang="zh-CN" altLang="en-US" sz="1600">
              <a:solidFill>
                <a:srgbClr val="FF0000"/>
              </a:solidFill>
            </a:endParaRPr>
          </a:p>
          <a:p>
            <a:pPr marL="0" indent="0">
              <a:buNone/>
            </a:pPr>
            <a:r>
              <a:rPr lang="zh-CN" altLang="en-US" sz="1600">
                <a:solidFill>
                  <a:srgbClr val="FF0000"/>
                </a:solidFill>
              </a:rPr>
              <a:t>    binary, contours, hierarchy = cv.findContours(cut_copy, cv.RETR_TREE, cv.CHAIN_APPROX_SIMPLE)</a:t>
            </a:r>
            <a:endParaRPr lang="zh-CN" altLang="en-US" sz="1600">
              <a:solidFill>
                <a:srgbClr val="FF0000"/>
              </a:solidFill>
            </a:endParaRPr>
          </a:p>
          <a:p>
            <a:pPr marL="0" indent="0">
              <a:buNone/>
            </a:pPr>
            <a:r>
              <a:rPr lang="zh-CN" altLang="en-US" sz="1600">
                <a:solidFill>
                  <a:srgbClr val="FF0000"/>
                </a:solidFill>
              </a:rPr>
              <a:t>    contours.remove(contours[0])</a:t>
            </a:r>
            <a:endParaRPr lang="zh-CN" altLang="en-US" sz="1600">
              <a:solidFill>
                <a:srgbClr val="FF0000"/>
              </a:solidFill>
            </a:endParaRPr>
          </a:p>
          <a:p>
            <a:pPr marL="0" indent="0">
              <a:buNone/>
            </a:pPr>
            <a:r>
              <a:rPr lang="zh-CN" altLang="en-US" sz="1600">
                <a:solidFill>
                  <a:srgbClr val="FF0000"/>
                </a:solidFill>
              </a:rPr>
              <a:t>    for c in contours:</a:t>
            </a:r>
            <a:endParaRPr lang="zh-CN" altLang="en-US" sz="1600">
              <a:solidFill>
                <a:srgbClr val="FF0000"/>
              </a:solidFill>
            </a:endParaRPr>
          </a:p>
          <a:p>
            <a:pPr marL="0" indent="0">
              <a:buNone/>
            </a:pPr>
            <a:r>
              <a:rPr lang="zh-CN" altLang="en-US" sz="1600">
                <a:solidFill>
                  <a:srgbClr val="FF0000"/>
                </a:solidFill>
              </a:rPr>
              <a:t>        x, y, w, h = cv.boundingRect(c)</a:t>
            </a:r>
            <a:endParaRPr lang="zh-CN" altLang="en-US" sz="1600">
              <a:solidFill>
                <a:srgbClr val="FF0000"/>
              </a:solidFill>
            </a:endParaRPr>
          </a:p>
          <a:p>
            <a:pPr marL="0" indent="0">
              <a:buNone/>
            </a:pPr>
            <a:r>
              <a:rPr lang="zh-CN" altLang="en-US" sz="1600">
                <a:solidFill>
                  <a:srgbClr val="FF0000"/>
                </a:solidFill>
              </a:rPr>
              <a:t>        for i in range(h):</a:t>
            </a:r>
            <a:endParaRPr lang="zh-CN" altLang="en-US" sz="1600">
              <a:solidFill>
                <a:srgbClr val="FF0000"/>
              </a:solidFill>
            </a:endParaRPr>
          </a:p>
          <a:p>
            <a:pPr marL="0" indent="0">
              <a:buNone/>
            </a:pPr>
            <a:r>
              <a:rPr lang="zh-CN" altLang="en-US" sz="1600">
                <a:solidFill>
                  <a:srgbClr val="FF0000"/>
                </a:solidFill>
              </a:rPr>
              <a:t>            for j in range(w):</a:t>
            </a:r>
            <a:endParaRPr lang="zh-CN" altLang="en-US" sz="1600">
              <a:solidFill>
                <a:srgbClr val="FF0000"/>
              </a:solidFill>
            </a:endParaRPr>
          </a:p>
          <a:p>
            <a:pPr marL="0" indent="0">
              <a:buNone/>
            </a:pPr>
            <a:r>
              <a:rPr lang="zh-CN" altLang="en-US" sz="1600">
                <a:solidFill>
                  <a:srgbClr val="FF0000"/>
                </a:solidFill>
              </a:rPr>
              <a:t>                              cut_copy[y + i, x + j] = 0</a:t>
            </a:r>
            <a:endParaRPr lang="zh-CN" altLang="en-US" sz="1600">
              <a:solidFill>
                <a:srgbClr val="FF0000"/>
              </a:solidFill>
            </a:endParaRPr>
          </a:p>
          <a:p>
            <a:pPr marL="0" indent="0">
              <a:buNone/>
            </a:pPr>
            <a:r>
              <a:rPr lang="zh-CN" altLang="en-US" sz="1600">
                <a:solidFill>
                  <a:srgbClr val="FF0000"/>
                </a:solidFill>
              </a:rPr>
              <a:t>                  cv.imshow("Filled image", cut_copy)</a:t>
            </a:r>
            <a:endParaRPr lang="zh-CN" altLang="en-US" sz="1600">
              <a:solidFill>
                <a:srgbClr val="FF0000"/>
              </a:solidFill>
            </a:endParaRPr>
          </a:p>
          <a:p>
            <a:pPr marL="0" indent="0">
              <a:buNone/>
            </a:pPr>
            <a:r>
              <a:rPr lang="zh-CN" altLang="en-US" sz="1600">
                <a:solidFill>
                  <a:srgbClr val="FF0000"/>
                </a:solidFill>
              </a:rPr>
              <a:t>    cv.waitKey(0)</a:t>
            </a:r>
            <a:endParaRPr lang="zh-CN" altLang="en-US" sz="1600">
              <a:solidFill>
                <a:srgbClr val="FF0000"/>
              </a:solidFill>
            </a:endParaRPr>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rmAutofit/>
          </a:bodyPr>
          <a:p>
            <a:pPr marL="0" indent="0">
              <a:buNone/>
            </a:pPr>
            <a:r>
              <a:rPr lang="zh-CN" altLang="en-US"/>
              <a:t> </a:t>
            </a:r>
            <a:r>
              <a:rPr lang="zh-CN" altLang="en-US">
                <a:solidFill>
                  <a:srgbClr val="FF0000"/>
                </a:solidFill>
              </a:rPr>
              <a:t> # 尝试进行分割</a:t>
            </a:r>
            <a:endParaRPr lang="zh-CN" altLang="en-US">
              <a:solidFill>
                <a:srgbClr val="FF0000"/>
              </a:solidFill>
            </a:endParaRPr>
          </a:p>
          <a:p>
            <a:pPr marL="0" indent="0">
              <a:buNone/>
            </a:pPr>
            <a:r>
              <a:rPr lang="zh-CN" altLang="en-US">
                <a:solidFill>
                  <a:srgbClr val="FF0000"/>
                </a:solidFill>
              </a:rPr>
              <a:t>    binary, contours, hierarchy = cv.findContours(cut_copy, cv.RETR_TREE, cv.CHAIN_APPROX_SIMPLE)</a:t>
            </a:r>
            <a:endParaRPr lang="zh-CN" altLang="en-US">
              <a:solidFill>
                <a:srgbClr val="FF0000"/>
              </a:solidFill>
            </a:endParaRPr>
          </a:p>
          <a:p>
            <a:pPr marL="0" indent="0">
              <a:buNone/>
            </a:pPr>
            <a:r>
              <a:rPr lang="zh-CN" altLang="en-US">
                <a:solidFill>
                  <a:srgbClr val="FF0000"/>
                </a:solidFill>
              </a:rPr>
              <a:t>       while len(contours) != n + 1:</a:t>
            </a:r>
            <a:endParaRPr lang="zh-CN" altLang="en-US">
              <a:solidFill>
                <a:srgbClr val="FF0000"/>
              </a:solidFill>
            </a:endParaRPr>
          </a:p>
          <a:p>
            <a:pPr marL="0" indent="0">
              <a:buNone/>
            </a:pPr>
            <a:r>
              <a:rPr lang="zh-CN" altLang="en-US">
                <a:solidFill>
                  <a:srgbClr val="FF0000"/>
                </a:solidFill>
              </a:rPr>
              <a:t>        if len(contours) &lt; n + 1:</a:t>
            </a:r>
            <a:endParaRPr lang="zh-CN" altLang="en-US">
              <a:solidFill>
                <a:srgbClr val="FF0000"/>
              </a:solidFill>
            </a:endParaRPr>
          </a:p>
          <a:p>
            <a:pPr marL="0" indent="0">
              <a:buNone/>
            </a:pPr>
            <a:r>
              <a:rPr lang="zh-CN" altLang="en-US">
                <a:solidFill>
                  <a:srgbClr val="FF0000"/>
                </a:solidFill>
              </a:rPr>
              <a:t>                      cut_copy = cv.morphologyEx(cut_copy, cv.MORPH_CLOSE, kernel)</a:t>
            </a:r>
            <a:endParaRPr lang="zh-CN" altLang="en-US">
              <a:solidFill>
                <a:srgbClr val="FF0000"/>
              </a:solidFill>
            </a:endParaRPr>
          </a:p>
          <a:p>
            <a:pPr marL="0" indent="0">
              <a:buNone/>
            </a:pPr>
            <a:r>
              <a:rPr lang="zh-CN" altLang="en-US">
                <a:solidFill>
                  <a:srgbClr val="FF0000"/>
                </a:solidFill>
              </a:rPr>
              <a:t>            cv.imshow("cut_copy", cut_copy)</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r>
              <a:rPr lang="zh-CN" altLang="en-US"/>
              <a:t>如果识别的轮廓数量不是n+1位(首先是一个整个区域的轮廓，然后是n位号码各自的轮廓，身份证和匹配模板分割均用此方法)</a:t>
            </a:r>
            <a:endParaRPr lang="zh-CN" altLang="en-US"/>
          </a:p>
          <a:p>
            <a:pPr marL="0" indent="0">
              <a:buNone/>
            </a:pPr>
            <a:r>
              <a:rPr lang="zh-CN" altLang="en-US">
                <a:solidFill>
                  <a:schemeClr val="tx1"/>
                </a:solidFill>
                <a:sym typeface="+mn-ea"/>
              </a:rPr>
              <a:t>cv.morphologyEx闭运算 </a:t>
            </a:r>
            <a:endParaRPr lang="zh-CN" altLang="en-US"/>
          </a:p>
          <a:p>
            <a:pPr marL="0" indent="0">
              <a:buNone/>
            </a:pPr>
            <a:r>
              <a:rPr lang="zh-CN" altLang="en-US"/>
              <a:t>如果提取的轮廓数量小于n+1, 说明可能有两位数被识别到一个轮廓中，做一次闭运算，消除数位之间可能存在的连接部分，然后再次尝试提取</a:t>
            </a:r>
            <a:endParaRPr lang="zh-CN" altLang="en-US"/>
          </a:p>
          <a:p>
            <a:pPr marL="0" indent="0">
              <a:buNone/>
            </a:pPr>
            <a:endParaRPr lang="zh-CN" altLang="en-US">
              <a:solidFill>
                <a:schemeClr val="tx1"/>
              </a:solidFill>
              <a:sym typeface="+mn-ea"/>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50215"/>
            <a:ext cx="11084560" cy="5799455"/>
          </a:xfrm>
        </p:spPr>
        <p:txBody>
          <a:bodyPr>
            <a:noAutofit/>
          </a:bodyPr>
          <a:p>
            <a:pPr marL="0" indent="0">
              <a:buNone/>
            </a:pPr>
            <a:r>
              <a:rPr lang="zh-CN" altLang="en-US" sz="1600">
                <a:solidFill>
                  <a:srgbClr val="FF0000"/>
                </a:solidFill>
              </a:rPr>
              <a:t># 再次尝试提取身份证区域的轮廓并将轮廓内区域用黑色覆盖</a:t>
            </a:r>
            <a:endParaRPr lang="zh-CN" altLang="en-US" sz="1600">
              <a:solidFill>
                <a:srgbClr val="FF0000"/>
              </a:solidFill>
            </a:endParaRPr>
          </a:p>
          <a:p>
            <a:pPr marL="0" indent="0">
              <a:buNone/>
            </a:pPr>
            <a:r>
              <a:rPr lang="zh-CN" altLang="en-US" sz="1600">
                <a:solidFill>
                  <a:srgbClr val="FF0000"/>
                </a:solidFill>
              </a:rPr>
              <a:t>            binary, contours, hierarchy = cv.findContours(cut_copy, cv.RETR_TREE, cv.CHAIN_APPROX_SIMPLE)</a:t>
            </a:r>
            <a:endParaRPr lang="zh-CN" altLang="en-US" sz="1600">
              <a:solidFill>
                <a:srgbClr val="FF0000"/>
              </a:solidFill>
            </a:endParaRPr>
          </a:p>
          <a:p>
            <a:pPr marL="0" indent="0">
              <a:buNone/>
            </a:pPr>
            <a:r>
              <a:rPr lang="zh-CN" altLang="en-US" sz="1600">
                <a:solidFill>
                  <a:srgbClr val="FF0000"/>
                </a:solidFill>
              </a:rPr>
              <a:t>                      contours.remove(contours[0])</a:t>
            </a:r>
            <a:endParaRPr lang="zh-CN" altLang="en-US" sz="1600">
              <a:solidFill>
                <a:srgbClr val="FF0000"/>
              </a:solidFill>
            </a:endParaRPr>
          </a:p>
          <a:p>
            <a:pPr marL="0" indent="0">
              <a:buNone/>
            </a:pPr>
            <a:r>
              <a:rPr lang="zh-CN" altLang="en-US" sz="1600">
                <a:solidFill>
                  <a:srgbClr val="FF0000"/>
                </a:solidFill>
              </a:rPr>
              <a:t>            for c in contours:</a:t>
            </a:r>
            <a:endParaRPr lang="zh-CN" altLang="en-US" sz="1600">
              <a:solidFill>
                <a:srgbClr val="FF0000"/>
              </a:solidFill>
            </a:endParaRPr>
          </a:p>
          <a:p>
            <a:pPr marL="0" indent="0">
              <a:buNone/>
            </a:pPr>
            <a:r>
              <a:rPr lang="zh-CN" altLang="en-US" sz="1600">
                <a:solidFill>
                  <a:srgbClr val="FF0000"/>
                </a:solidFill>
              </a:rPr>
              <a:t>                x, y, w, h = cv.boundingRect(c)</a:t>
            </a:r>
            <a:endParaRPr lang="zh-CN" altLang="en-US" sz="1600">
              <a:solidFill>
                <a:srgbClr val="FF0000"/>
              </a:solidFill>
            </a:endParaRPr>
          </a:p>
          <a:p>
            <a:pPr marL="0" indent="0">
              <a:buNone/>
            </a:pPr>
            <a:r>
              <a:rPr lang="zh-CN" altLang="en-US" sz="1600">
                <a:solidFill>
                  <a:srgbClr val="FF0000"/>
                </a:solidFill>
              </a:rPr>
              <a:t>                for i in range(h):</a:t>
            </a:r>
            <a:endParaRPr lang="zh-CN" altLang="en-US" sz="1600">
              <a:solidFill>
                <a:srgbClr val="FF0000"/>
              </a:solidFill>
            </a:endParaRPr>
          </a:p>
          <a:p>
            <a:pPr marL="0" indent="0">
              <a:buNone/>
            </a:pPr>
            <a:r>
              <a:rPr lang="zh-CN" altLang="en-US" sz="1600">
                <a:solidFill>
                  <a:srgbClr val="FF0000"/>
                </a:solidFill>
              </a:rPr>
              <a:t>                    for j in range(w):</a:t>
            </a:r>
            <a:endParaRPr lang="zh-CN" altLang="en-US" sz="1600">
              <a:solidFill>
                <a:srgbClr val="FF0000"/>
              </a:solidFill>
            </a:endParaRPr>
          </a:p>
          <a:p>
            <a:pPr marL="0" indent="0">
              <a:buNone/>
            </a:pPr>
            <a:r>
              <a:rPr lang="zh-CN" altLang="en-US" sz="1600">
                <a:solidFill>
                  <a:srgbClr val="FF0000"/>
                </a:solidFill>
              </a:rPr>
              <a:t>                        cut_copy[y + i, x + j] = 0</a:t>
            </a:r>
            <a:endParaRPr lang="zh-CN" altLang="en-US" sz="1600">
              <a:solidFill>
                <a:srgbClr val="FF0000"/>
              </a:solidFill>
            </a:endParaRPr>
          </a:p>
          <a:p>
            <a:pPr marL="0" indent="0">
              <a:buNone/>
            </a:pPr>
            <a:r>
              <a:rPr lang="zh-CN" altLang="en-US" sz="1600">
                <a:solidFill>
                  <a:srgbClr val="FF0000"/>
                </a:solidFill>
              </a:rPr>
              <a:t>                                  cv.imshow("Filled image", cut_copy)</a:t>
            </a:r>
            <a:endParaRPr lang="zh-CN" altLang="en-US" sz="1600">
              <a:solidFill>
                <a:srgbClr val="FF0000"/>
              </a:solidFill>
            </a:endParaRPr>
          </a:p>
          <a:p>
            <a:pPr marL="0" indent="0">
              <a:buNone/>
            </a:pPr>
            <a:r>
              <a:rPr lang="zh-CN" altLang="en-US" sz="1600">
                <a:solidFill>
                  <a:srgbClr val="FF0000"/>
                </a:solidFill>
              </a:rPr>
              <a:t>            cv.waitKey(0)</a:t>
            </a:r>
            <a:endParaRPr lang="zh-CN" altLang="en-US" sz="1600">
              <a:solidFill>
                <a:srgbClr val="FF0000"/>
              </a:solidFill>
            </a:endParaRPr>
          </a:p>
          <a:p>
            <a:pPr marL="0" indent="0">
              <a:buNone/>
            </a:pPr>
            <a:r>
              <a:rPr lang="zh-CN" altLang="en-US" sz="1600">
                <a:solidFill>
                  <a:srgbClr val="FF0000"/>
                </a:solidFill>
              </a:rPr>
              <a:t>                        if len(contours) == n:</a:t>
            </a:r>
            <a:endParaRPr lang="zh-CN" altLang="en-US" sz="1600">
              <a:solidFill>
                <a:srgbClr val="FF0000"/>
              </a:solidFill>
            </a:endParaRPr>
          </a:p>
          <a:p>
            <a:pPr marL="0" indent="0">
              <a:buNone/>
            </a:pPr>
            <a:r>
              <a:rPr lang="zh-CN" altLang="en-US" sz="1600">
                <a:solidFill>
                  <a:srgbClr val="FF0000"/>
                </a:solidFill>
              </a:rPr>
              <a:t>                break</a:t>
            </a:r>
            <a:endParaRPr lang="zh-CN" altLang="en-US" sz="1600">
              <a:solidFill>
                <a:srgbClr val="FF0000"/>
              </a:solidFill>
            </a:endParaRPr>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19100"/>
            <a:ext cx="11169650" cy="5830570"/>
          </a:xfrm>
        </p:spPr>
        <p:txBody>
          <a:bodyPr>
            <a:noAutofit/>
          </a:bodyPr>
          <a:p>
            <a:pPr marL="0" indent="0">
              <a:buNone/>
            </a:pPr>
            <a:r>
              <a:rPr lang="zh-CN" altLang="en-US" sz="1600">
                <a:solidFill>
                  <a:srgbClr val="FF0000"/>
                </a:solidFill>
              </a:rPr>
              <a:t>elif len(contours) &gt; n + 1:</a:t>
            </a:r>
            <a:endParaRPr lang="zh-CN" altLang="en-US" sz="1600">
              <a:solidFill>
                <a:srgbClr val="FF0000"/>
              </a:solidFill>
            </a:endParaRPr>
          </a:p>
          <a:p>
            <a:pPr marL="0" indent="0">
              <a:buNone/>
            </a:pPr>
            <a:r>
              <a:rPr lang="zh-CN" altLang="en-US" sz="1600">
                <a:solidFill>
                  <a:srgbClr val="FF0000"/>
                </a:solidFill>
              </a:rPr>
              <a:t>                      cut_copy = cv.morphologyEx(cut_copy, cv.MORPH_OPEN, kernel2)</a:t>
            </a:r>
            <a:endParaRPr lang="zh-CN" altLang="en-US" sz="1600">
              <a:solidFill>
                <a:srgbClr val="FF0000"/>
              </a:solidFill>
            </a:endParaRPr>
          </a:p>
          <a:p>
            <a:pPr marL="0" indent="0">
              <a:buNone/>
            </a:pPr>
            <a:r>
              <a:rPr lang="zh-CN" altLang="en-US" sz="1600">
                <a:solidFill>
                  <a:srgbClr val="FF0000"/>
                </a:solidFill>
              </a:rPr>
              <a:t>            cv.imshow("cut_copy", cut_copy)</a:t>
            </a:r>
            <a:endParaRPr lang="zh-CN" altLang="en-US" sz="1600">
              <a:solidFill>
                <a:srgbClr val="FF0000"/>
              </a:solidFill>
            </a:endParaRPr>
          </a:p>
          <a:p>
            <a:pPr marL="0" indent="0">
              <a:buNone/>
            </a:pPr>
            <a:r>
              <a:rPr lang="zh-CN" altLang="en-US" sz="1600">
                <a:solidFill>
                  <a:srgbClr val="FF0000"/>
                </a:solidFill>
              </a:rPr>
              <a:t>            cv.waitKey(0)</a:t>
            </a:r>
            <a:endParaRPr lang="zh-CN" altLang="en-US" sz="1600">
              <a:solidFill>
                <a:srgbClr val="FF0000"/>
              </a:solidFill>
            </a:endParaRPr>
          </a:p>
          <a:p>
            <a:pPr marL="0" indent="0">
              <a:buNone/>
            </a:pPr>
            <a:r>
              <a:rPr lang="zh-CN" altLang="en-US" sz="1600">
                <a:solidFill>
                  <a:srgbClr val="FF0000"/>
                </a:solidFill>
              </a:rPr>
              <a:t>                      binary, contours, hierarchy = cv.findContours(cut_copy, cv.RETR_TREE, cv.CHAIN_APPROX_SIMPLE)</a:t>
            </a:r>
            <a:endParaRPr lang="zh-CN" altLang="en-US" sz="1600">
              <a:solidFill>
                <a:srgbClr val="FF0000"/>
              </a:solidFill>
            </a:endParaRPr>
          </a:p>
          <a:p>
            <a:pPr marL="0" indent="0">
              <a:buNone/>
            </a:pPr>
            <a:r>
              <a:rPr lang="zh-CN" altLang="en-US" sz="1600">
                <a:solidFill>
                  <a:srgbClr val="FF0000"/>
                </a:solidFill>
              </a:rPr>
              <a:t>                       contours.remove(contours[0])</a:t>
            </a:r>
            <a:endParaRPr lang="zh-CN" altLang="en-US" sz="1600">
              <a:solidFill>
                <a:srgbClr val="FF0000"/>
              </a:solidFill>
            </a:endParaRPr>
          </a:p>
          <a:p>
            <a:pPr marL="0" indent="0">
              <a:buNone/>
            </a:pPr>
            <a:r>
              <a:rPr lang="zh-CN" altLang="en-US" sz="1600">
                <a:solidFill>
                  <a:srgbClr val="FF0000"/>
                </a:solidFill>
              </a:rPr>
              <a:t>            for c in contours:</a:t>
            </a:r>
            <a:endParaRPr lang="zh-CN" altLang="en-US" sz="1600">
              <a:solidFill>
                <a:srgbClr val="FF0000"/>
              </a:solidFill>
            </a:endParaRPr>
          </a:p>
          <a:p>
            <a:pPr marL="0" indent="0">
              <a:buNone/>
            </a:pPr>
            <a:r>
              <a:rPr lang="zh-CN" altLang="en-US" sz="1600">
                <a:solidFill>
                  <a:srgbClr val="FF0000"/>
                </a:solidFill>
              </a:rPr>
              <a:t>                x, y, w, h = cv.boundingRect(c)</a:t>
            </a:r>
            <a:endParaRPr lang="zh-CN" altLang="en-US" sz="1600">
              <a:solidFill>
                <a:srgbClr val="FF0000"/>
              </a:solidFill>
            </a:endParaRPr>
          </a:p>
          <a:p>
            <a:pPr marL="0" indent="0">
              <a:buNone/>
            </a:pPr>
            <a:r>
              <a:rPr lang="zh-CN" altLang="en-US" sz="1600">
                <a:solidFill>
                  <a:srgbClr val="FF0000"/>
                </a:solidFill>
              </a:rPr>
              <a:t>                for i in range(h):</a:t>
            </a:r>
            <a:endParaRPr lang="zh-CN" altLang="en-US" sz="1600">
              <a:solidFill>
                <a:srgbClr val="FF0000"/>
              </a:solidFill>
            </a:endParaRPr>
          </a:p>
          <a:p>
            <a:pPr marL="0" indent="0">
              <a:buNone/>
            </a:pPr>
            <a:r>
              <a:rPr lang="zh-CN" altLang="en-US" sz="1600">
                <a:solidFill>
                  <a:srgbClr val="FF0000"/>
                </a:solidFill>
              </a:rPr>
              <a:t>                    for j in range(w):</a:t>
            </a:r>
            <a:endParaRPr lang="zh-CN" altLang="en-US" sz="1600">
              <a:solidFill>
                <a:srgbClr val="FF0000"/>
              </a:solidFill>
            </a:endParaRPr>
          </a:p>
          <a:p>
            <a:pPr marL="0" indent="0">
              <a:buNone/>
            </a:pPr>
            <a:r>
              <a:rPr lang="zh-CN" altLang="en-US" sz="1600">
                <a:solidFill>
                  <a:srgbClr val="FF0000"/>
                </a:solidFill>
              </a:rPr>
              <a:t>                        cut_copy[y + i, x + j] = 0</a:t>
            </a:r>
            <a:endParaRPr lang="zh-CN" altLang="en-US" sz="1600">
              <a:solidFill>
                <a:srgbClr val="FF0000"/>
              </a:solidFill>
            </a:endParaRPr>
          </a:p>
          <a:p>
            <a:pPr marL="0" indent="0">
              <a:buNone/>
            </a:pPr>
            <a:r>
              <a:rPr lang="zh-CN" altLang="en-US" sz="1600">
                <a:solidFill>
                  <a:srgbClr val="FF0000"/>
                </a:solidFill>
              </a:rPr>
              <a:t>                                  if len(contours) == n:</a:t>
            </a:r>
            <a:endParaRPr lang="zh-CN" altLang="en-US" sz="1600">
              <a:solidFill>
                <a:srgbClr val="FF0000"/>
              </a:solidFill>
            </a:endParaRPr>
          </a:p>
          <a:p>
            <a:pPr marL="0" indent="0">
              <a:buNone/>
            </a:pPr>
            <a:r>
              <a:rPr lang="zh-CN" altLang="en-US" sz="1600">
                <a:solidFill>
                  <a:srgbClr val="FF0000"/>
                </a:solidFill>
              </a:rPr>
              <a:t>                break</a:t>
            </a:r>
            <a:endParaRPr lang="zh-CN" altLang="en-US" sz="1600">
              <a:solidFill>
                <a:srgbClr val="FF0000"/>
              </a:solidFill>
            </a:endParaRPr>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248285"/>
            <a:ext cx="11190605" cy="6001385"/>
          </a:xfrm>
        </p:spPr>
        <p:txBody>
          <a:bodyPr>
            <a:noAutofit/>
          </a:bodyPr>
          <a:p>
            <a:pPr marL="0" indent="0">
              <a:buNone/>
            </a:pPr>
            <a:r>
              <a:rPr lang="zh-CN" altLang="en-US" sz="1200">
                <a:solidFill>
                  <a:srgbClr val="FF0000"/>
                </a:solidFill>
              </a:rPr>
              <a:t> # 上述while()中循环完成后，处理的图像基本满足分割要求，进行最后的提取分割</a:t>
            </a:r>
            <a:endParaRPr lang="zh-CN" altLang="en-US" sz="1200">
              <a:solidFill>
                <a:srgbClr val="FF0000"/>
              </a:solidFill>
            </a:endParaRPr>
          </a:p>
          <a:p>
            <a:pPr marL="0" indent="0">
              <a:buNone/>
            </a:pPr>
            <a:r>
              <a:rPr lang="zh-CN" altLang="en-US" sz="1200">
                <a:solidFill>
                  <a:srgbClr val="FF0000"/>
                </a:solidFill>
              </a:rPr>
              <a:t>    binary, contours, hierarchy = cv.findContours(cut_copy, cv.RETR_TREE, cv.CHAIN_APPROX_SIMPLE)</a:t>
            </a:r>
            <a:endParaRPr lang="zh-CN" altLang="en-US" sz="1200">
              <a:solidFill>
                <a:srgbClr val="FF0000"/>
              </a:solidFill>
            </a:endParaRPr>
          </a:p>
          <a:p>
            <a:pPr marL="0" indent="0">
              <a:buNone/>
            </a:pPr>
            <a:r>
              <a:rPr lang="zh-CN" altLang="en-US" sz="1200">
                <a:solidFill>
                  <a:srgbClr val="FF0000"/>
                </a:solidFill>
              </a:rPr>
              <a:t>    contours.remove(contours[0])</a:t>
            </a:r>
            <a:endParaRPr lang="zh-CN" altLang="en-US" sz="1200">
              <a:solidFill>
                <a:srgbClr val="FF0000"/>
              </a:solidFill>
            </a:endParaRPr>
          </a:p>
          <a:p>
            <a:pPr marL="0" indent="0">
              <a:buNone/>
            </a:pPr>
            <a:r>
              <a:rPr lang="zh-CN" altLang="en-US" sz="1200">
                <a:solidFill>
                  <a:srgbClr val="FF0000"/>
                </a:solidFill>
              </a:rPr>
              <a:t>    color = (0, 0, 0)</a:t>
            </a:r>
            <a:endParaRPr lang="zh-CN" altLang="en-US" sz="1200">
              <a:solidFill>
                <a:srgbClr val="FF0000"/>
              </a:solidFill>
            </a:endParaRPr>
          </a:p>
          <a:p>
            <a:pPr marL="0" indent="0">
              <a:buNone/>
            </a:pPr>
            <a:r>
              <a:rPr lang="zh-CN" altLang="en-US" sz="1200">
                <a:solidFill>
                  <a:srgbClr val="FF0000"/>
                </a:solidFill>
              </a:rPr>
              <a:t>    for c in contours:</a:t>
            </a:r>
            <a:endParaRPr lang="zh-CN" altLang="en-US" sz="1200">
              <a:solidFill>
                <a:srgbClr val="FF0000"/>
              </a:solidFill>
            </a:endParaRPr>
          </a:p>
          <a:p>
            <a:pPr marL="0" indent="0">
              <a:buNone/>
            </a:pPr>
            <a:r>
              <a:rPr lang="zh-CN" altLang="en-US" sz="1200">
                <a:solidFill>
                  <a:srgbClr val="FF0000"/>
                </a:solidFill>
              </a:rPr>
              <a:t>        x, y, w, h = cv.boundingRect(c)</a:t>
            </a:r>
            <a:endParaRPr lang="zh-CN" altLang="en-US" sz="1200">
              <a:solidFill>
                <a:srgbClr val="FF0000"/>
              </a:solidFill>
            </a:endParaRPr>
          </a:p>
          <a:p>
            <a:pPr marL="0" indent="0">
              <a:buNone/>
            </a:pPr>
            <a:r>
              <a:rPr lang="zh-CN" altLang="en-US" sz="1200">
                <a:solidFill>
                  <a:srgbClr val="FF0000"/>
                </a:solidFill>
              </a:rPr>
              <a:t>        for i in range(h):</a:t>
            </a:r>
            <a:endParaRPr lang="zh-CN" altLang="en-US" sz="1200">
              <a:solidFill>
                <a:srgbClr val="FF0000"/>
              </a:solidFill>
            </a:endParaRPr>
          </a:p>
          <a:p>
            <a:pPr marL="0" indent="0">
              <a:buNone/>
            </a:pPr>
            <a:r>
              <a:rPr lang="zh-CN" altLang="en-US" sz="1200">
                <a:solidFill>
                  <a:srgbClr val="FF0000"/>
                </a:solidFill>
              </a:rPr>
              <a:t>            for j in range(w):</a:t>
            </a:r>
            <a:endParaRPr lang="zh-CN" altLang="en-US" sz="1200">
              <a:solidFill>
                <a:srgbClr val="FF0000"/>
              </a:solidFill>
            </a:endParaRPr>
          </a:p>
          <a:p>
            <a:pPr marL="0" indent="0">
              <a:buNone/>
            </a:pPr>
            <a:r>
              <a:rPr lang="zh-CN" altLang="en-US" sz="1200">
                <a:solidFill>
                  <a:srgbClr val="FF0000"/>
                </a:solidFill>
              </a:rPr>
              <a:t>                cv.rectangle(cut_copy, (x, y), (x + w, y + h), color, 1)</a:t>
            </a:r>
            <a:endParaRPr lang="zh-CN" altLang="en-US" sz="1200">
              <a:solidFill>
                <a:srgbClr val="FF0000"/>
              </a:solidFill>
            </a:endParaRPr>
          </a:p>
          <a:p>
            <a:pPr marL="0" indent="0">
              <a:buNone/>
            </a:pPr>
            <a:r>
              <a:rPr lang="zh-CN" altLang="en-US" sz="1200">
                <a:solidFill>
                  <a:srgbClr val="FF0000"/>
                </a:solidFill>
              </a:rPr>
              <a:t>                cv.rectangle(cut_img, (x, y), (x + w, y + h), color, 1)</a:t>
            </a:r>
            <a:endParaRPr lang="zh-CN" altLang="en-US" sz="1200">
              <a:solidFill>
                <a:srgbClr val="FF0000"/>
              </a:solidFill>
            </a:endParaRPr>
          </a:p>
          <a:p>
            <a:pPr marL="0" indent="0">
              <a:buNone/>
            </a:pPr>
            <a:r>
              <a:rPr lang="zh-CN" altLang="en-US" sz="1200">
                <a:solidFill>
                  <a:srgbClr val="FF0000"/>
                </a:solidFill>
              </a:rPr>
              <a:t>    cv.imshow("Filled image", cut_copy)</a:t>
            </a:r>
            <a:endParaRPr lang="zh-CN" altLang="en-US" sz="1200">
              <a:solidFill>
                <a:srgbClr val="FF0000"/>
              </a:solidFill>
            </a:endParaRPr>
          </a:p>
          <a:p>
            <a:pPr marL="0" indent="0">
              <a:buNone/>
            </a:pPr>
            <a:r>
              <a:rPr lang="zh-CN" altLang="en-US" sz="1200">
                <a:solidFill>
                  <a:srgbClr val="FF0000"/>
                </a:solidFill>
              </a:rPr>
              <a:t>    cv.waitKey(0)</a:t>
            </a:r>
            <a:endParaRPr lang="zh-CN" altLang="en-US" sz="1200">
              <a:solidFill>
                <a:srgbClr val="FF0000"/>
              </a:solidFill>
            </a:endParaRPr>
          </a:p>
          <a:p>
            <a:pPr marL="0" indent="0">
              <a:buNone/>
            </a:pPr>
            <a:r>
              <a:rPr lang="zh-CN" altLang="en-US" sz="1200">
                <a:solidFill>
                  <a:srgbClr val="FF0000"/>
                </a:solidFill>
              </a:rPr>
              <a:t>    cv.imshow("cut_img", cut_img)</a:t>
            </a:r>
            <a:endParaRPr lang="zh-CN" altLang="en-US" sz="1200">
              <a:solidFill>
                <a:srgbClr val="FF0000"/>
              </a:solidFill>
            </a:endParaRPr>
          </a:p>
          <a:p>
            <a:pPr marL="0" indent="0">
              <a:buNone/>
            </a:pPr>
            <a:r>
              <a:rPr lang="zh-CN" altLang="en-US" sz="1200">
                <a:solidFill>
                  <a:srgbClr val="FF0000"/>
                </a:solidFill>
              </a:rPr>
              <a:t>    cv.waitKey(0)</a:t>
            </a:r>
            <a:endParaRPr lang="zh-CN" altLang="en-US" sz="1200">
              <a:solidFill>
                <a:srgbClr val="FF0000"/>
              </a:solidFill>
            </a:endParaRPr>
          </a:p>
          <a:p>
            <a:pPr marL="0" indent="0">
              <a:buNone/>
            </a:pPr>
            <a:r>
              <a:rPr lang="zh-CN" altLang="en-US" sz="1200">
                <a:solidFill>
                  <a:srgbClr val="FF0000"/>
                </a:solidFill>
              </a:rPr>
              <a:t>        return contours</a:t>
            </a:r>
            <a:endParaRPr lang="zh-CN" altLang="en-US" sz="1200">
              <a:solidFill>
                <a:srgbClr val="FF0000"/>
              </a:solidFill>
            </a:endParaRPr>
          </a:p>
          <a:p>
            <a:pPr marL="0" indent="0">
              <a:buNone/>
            </a:pPr>
            <a:endParaRPr lang="zh-CN" altLang="en-US" sz="1200">
              <a:solidFill>
                <a:srgbClr val="FF0000"/>
              </a:solidFill>
            </a:endParaRPr>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Autofit/>
          </a:bodyPr>
          <a:p>
            <a:pPr marL="0" indent="0">
              <a:buNone/>
            </a:pPr>
            <a:r>
              <a:rPr lang="zh-CN" altLang="en-US" sz="1600">
                <a:solidFill>
                  <a:srgbClr val="FF0000"/>
                </a:solidFill>
              </a:rPr>
              <a:t># Sort排序方法，先将图像分割，由于分割的先后顺序不是按照从左往右，根据横坐标大小将每位身份证号码图片进行排序</a:t>
            </a:r>
            <a:endParaRPr lang="zh-CN" altLang="en-US" sz="1600">
              <a:solidFill>
                <a:srgbClr val="FF0000"/>
              </a:solidFill>
            </a:endParaRPr>
          </a:p>
          <a:p>
            <a:pPr marL="0" indent="0">
              <a:buNone/>
            </a:pPr>
            <a:r>
              <a:rPr lang="zh-CN" altLang="en-US" sz="1600">
                <a:solidFill>
                  <a:srgbClr val="FF0000"/>
                </a:solidFill>
              </a:rPr>
              <a:t>def sort(contours, image):</a:t>
            </a:r>
            <a:endParaRPr lang="zh-CN" altLang="en-US" sz="1600">
              <a:solidFill>
                <a:srgbClr val="FF0000"/>
              </a:solidFill>
            </a:endParaRPr>
          </a:p>
          <a:p>
            <a:pPr marL="0" indent="0">
              <a:buNone/>
            </a:pPr>
            <a:r>
              <a:rPr lang="zh-CN" altLang="en-US" sz="1600">
                <a:solidFill>
                  <a:srgbClr val="FF0000"/>
                </a:solidFill>
              </a:rPr>
              <a:t>    tmp_num = []</a:t>
            </a:r>
            <a:endParaRPr lang="zh-CN" altLang="en-US" sz="1600">
              <a:solidFill>
                <a:srgbClr val="FF0000"/>
              </a:solidFill>
            </a:endParaRPr>
          </a:p>
          <a:p>
            <a:pPr marL="0" indent="0">
              <a:buNone/>
            </a:pPr>
            <a:r>
              <a:rPr lang="zh-CN" altLang="en-US" sz="1600">
                <a:solidFill>
                  <a:srgbClr val="FF0000"/>
                </a:solidFill>
              </a:rPr>
              <a:t>    x_all = []</a:t>
            </a:r>
            <a:endParaRPr lang="zh-CN" altLang="en-US" sz="1600">
              <a:solidFill>
                <a:srgbClr val="FF0000"/>
              </a:solidFill>
            </a:endParaRPr>
          </a:p>
          <a:p>
            <a:pPr marL="0" indent="0">
              <a:buNone/>
            </a:pPr>
            <a:r>
              <a:rPr lang="zh-CN" altLang="en-US" sz="1600">
                <a:solidFill>
                  <a:srgbClr val="FF0000"/>
                </a:solidFill>
              </a:rPr>
              <a:t>    x_sort = []</a:t>
            </a:r>
            <a:endParaRPr lang="zh-CN" altLang="en-US" sz="1600">
              <a:solidFill>
                <a:srgbClr val="FF0000"/>
              </a:solidFill>
            </a:endParaRPr>
          </a:p>
          <a:p>
            <a:pPr marL="0" indent="0">
              <a:buNone/>
            </a:pPr>
            <a:r>
              <a:rPr lang="zh-CN" altLang="en-US" sz="1600">
                <a:solidFill>
                  <a:srgbClr val="FF0000"/>
                </a:solidFill>
              </a:rPr>
              <a:t>    for c in contours:</a:t>
            </a:r>
            <a:endParaRPr lang="zh-CN" altLang="en-US" sz="1600">
              <a:solidFill>
                <a:srgbClr val="FF0000"/>
              </a:solidFill>
            </a:endParaRPr>
          </a:p>
          <a:p>
            <a:pPr marL="0" indent="0">
              <a:buNone/>
            </a:pPr>
            <a:r>
              <a:rPr lang="zh-CN" altLang="en-US" sz="1600">
                <a:solidFill>
                  <a:srgbClr val="FF0000"/>
                </a:solidFill>
              </a:rPr>
              <a:t>        x, y, w, h = cv.boundingRect(c)</a:t>
            </a:r>
            <a:endParaRPr lang="zh-CN" altLang="en-US" sz="1600">
              <a:solidFill>
                <a:srgbClr val="FF0000"/>
              </a:solidFill>
            </a:endParaRPr>
          </a:p>
          <a:p>
            <a:pPr marL="0" indent="0">
              <a:buNone/>
            </a:pPr>
            <a:r>
              <a:rPr lang="zh-CN" altLang="en-US" sz="1600">
                <a:solidFill>
                  <a:srgbClr val="FF0000"/>
                </a:solidFill>
              </a:rPr>
              <a:t>              x_sort.append(x)</a:t>
            </a:r>
            <a:endParaRPr lang="zh-CN" altLang="en-US" sz="1600">
              <a:solidFill>
                <a:srgbClr val="FF0000"/>
              </a:solidFill>
            </a:endParaRPr>
          </a:p>
          <a:p>
            <a:pPr marL="0" indent="0">
              <a:buNone/>
            </a:pPr>
            <a:r>
              <a:rPr lang="zh-CN" altLang="en-US" sz="1600">
                <a:solidFill>
                  <a:srgbClr val="FF0000"/>
                </a:solidFill>
              </a:rPr>
              <a:t>              x_all.append(x)</a:t>
            </a:r>
            <a:endParaRPr lang="zh-CN" altLang="en-US" sz="1600">
              <a:solidFill>
                <a:srgbClr val="FF0000"/>
              </a:solidFill>
            </a:endParaRPr>
          </a:p>
          <a:p>
            <a:pPr marL="0" indent="0">
              <a:buNone/>
            </a:pPr>
            <a:r>
              <a:rPr lang="zh-CN" altLang="en-US" sz="1600">
                <a:solidFill>
                  <a:srgbClr val="FF0000"/>
                </a:solidFill>
              </a:rPr>
              <a:t>        tmp_img = image[y + 1:y + h - 1, x + 1:x + w - 1]</a:t>
            </a:r>
            <a:endParaRPr lang="zh-CN" altLang="en-US" sz="1600">
              <a:solidFill>
                <a:srgbClr val="FF0000"/>
              </a:solidFill>
            </a:endParaRPr>
          </a:p>
          <a:p>
            <a:pPr marL="0" indent="0">
              <a:buNone/>
            </a:pPr>
            <a:r>
              <a:rPr lang="zh-CN" altLang="en-US" sz="1600">
                <a:solidFill>
                  <a:srgbClr val="FF0000"/>
                </a:solidFill>
              </a:rPr>
              <a:t>        tmp_img = cv.resize(tmp_img, (40, 60))</a:t>
            </a:r>
            <a:endParaRPr lang="zh-CN" altLang="en-US" sz="1600">
              <a:solidFill>
                <a:srgbClr val="FF0000"/>
              </a:solidFill>
            </a:endParaRPr>
          </a:p>
          <a:p>
            <a:pPr marL="0" indent="0">
              <a:buNone/>
            </a:pPr>
            <a:r>
              <a:rPr lang="zh-CN" altLang="en-US" sz="1600">
                <a:solidFill>
                  <a:srgbClr val="FF0000"/>
                </a:solidFill>
              </a:rPr>
              <a:t>        cv.imshow("Number", tmp_img)</a:t>
            </a:r>
            <a:endParaRPr lang="zh-CN" altLang="en-US" sz="1600">
              <a:solidFill>
                <a:srgbClr val="FF0000"/>
              </a:solidFill>
            </a:endParaRPr>
          </a:p>
          <a:p>
            <a:pPr marL="0" indent="0">
              <a:buNone/>
            </a:pPr>
            <a:r>
              <a:rPr lang="zh-CN" altLang="en-US" sz="1600">
                <a:solidFill>
                  <a:srgbClr val="FF0000"/>
                </a:solidFill>
              </a:rPr>
              <a:t>        cv.waitKey(0)</a:t>
            </a:r>
            <a:endParaRPr lang="zh-CN" altLang="en-US" sz="1600">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r>
              <a:rPr lang="zh-CN" altLang="en-US"/>
              <a:t>使用x坐标来确定身份证号码图片的顺序，把个图片坐标的x值放入x_sort中</a:t>
            </a:r>
            <a:endParaRPr lang="zh-CN" altLang="en-US"/>
          </a:p>
          <a:p>
            <a:pPr marL="0" indent="0">
              <a:buNone/>
            </a:pPr>
            <a:r>
              <a:rPr lang="zh-CN" altLang="en-US"/>
              <a:t> 建立一个用于索引x坐标的列表</a:t>
            </a:r>
            <a:r>
              <a:rPr lang="zh-CN" altLang="en-US">
                <a:solidFill>
                  <a:srgbClr val="FF0000"/>
                </a:solidFill>
                <a:sym typeface="+mn-ea"/>
              </a:rPr>
              <a:t> </a:t>
            </a:r>
            <a:r>
              <a:rPr lang="zh-CN" altLang="en-US">
                <a:solidFill>
                  <a:schemeClr val="tx1"/>
                </a:solidFill>
                <a:sym typeface="+mn-ea"/>
              </a:rPr>
              <a:t>x_all</a:t>
            </a:r>
            <a:endParaRPr lang="zh-CN" altLang="en-US">
              <a:solidFill>
                <a:schemeClr val="tx1"/>
              </a:solidFill>
              <a:sym typeface="+mn-ea"/>
            </a:endParaRPr>
          </a:p>
          <a:p>
            <a:pPr marL="0" indent="0">
              <a:buNone/>
            </a:pPr>
            <a:r>
              <a:rPr lang="zh-CN" altLang="en-US">
                <a:solidFill>
                  <a:schemeClr val="tx1"/>
                </a:solidFill>
                <a:sym typeface="+mn-ea"/>
              </a:rPr>
              <a:t> cv.resize缩小或者放大函数至某一个大小</a:t>
            </a:r>
            <a:endParaRPr lang="zh-CN" altLang="en-US">
              <a:solidFill>
                <a:schemeClr val="tx1"/>
              </a:solidFill>
              <a:sym typeface="+mn-ea"/>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29895"/>
            <a:ext cx="11179810" cy="5819775"/>
          </a:xfrm>
        </p:spPr>
        <p:txBody>
          <a:bodyPr>
            <a:normAutofit lnSpcReduction="10000"/>
          </a:bodyPr>
          <a:p>
            <a:pPr marL="0" indent="0">
              <a:buNone/>
            </a:pPr>
            <a:r>
              <a:rPr lang="zh-CN" altLang="en-US"/>
              <a:t> </a:t>
            </a:r>
            <a:r>
              <a:rPr lang="zh-CN" altLang="en-US">
                <a:solidFill>
                  <a:srgbClr val="FF0000"/>
                </a:solidFill>
              </a:rPr>
              <a:t># 将分割的图片缩小至12乘18像素的大小，标准化同时节约模板匹配的时间</a:t>
            </a:r>
            <a:endParaRPr lang="zh-CN" altLang="en-US">
              <a:solidFill>
                <a:srgbClr val="FF0000"/>
              </a:solidFill>
            </a:endParaRPr>
          </a:p>
          <a:p>
            <a:pPr marL="0" indent="0">
              <a:buNone/>
            </a:pPr>
            <a:r>
              <a:rPr lang="zh-CN" altLang="en-US">
                <a:solidFill>
                  <a:srgbClr val="FF0000"/>
                </a:solidFill>
              </a:rPr>
              <a:t>        tmp_img = cv.resize(tmp_img, (12, 18))</a:t>
            </a:r>
            <a:endParaRPr lang="zh-CN" altLang="en-US">
              <a:solidFill>
                <a:srgbClr val="FF0000"/>
              </a:solidFill>
            </a:endParaRPr>
          </a:p>
          <a:p>
            <a:pPr marL="0" indent="0">
              <a:buNone/>
            </a:pPr>
            <a:r>
              <a:rPr lang="zh-CN" altLang="en-US">
                <a:solidFill>
                  <a:srgbClr val="FF0000"/>
                </a:solidFill>
              </a:rPr>
              <a:t>        tmp_num.append(tmp_img)</a:t>
            </a:r>
            <a:endParaRPr lang="zh-CN" altLang="en-US">
              <a:solidFill>
                <a:srgbClr val="FF0000"/>
              </a:solidFill>
            </a:endParaRPr>
          </a:p>
          <a:p>
            <a:pPr marL="0" indent="0">
              <a:buNone/>
            </a:pPr>
            <a:r>
              <a:rPr lang="zh-CN" altLang="en-US">
                <a:solidFill>
                  <a:srgbClr val="FF0000"/>
                </a:solidFill>
              </a:rPr>
              <a:t>    # 利用x_sort排序，用x_all索引，对身份证号码图片排序</a:t>
            </a:r>
            <a:endParaRPr lang="zh-CN" altLang="en-US">
              <a:solidFill>
                <a:srgbClr val="FF0000"/>
              </a:solidFill>
            </a:endParaRPr>
          </a:p>
          <a:p>
            <a:pPr marL="0" indent="0">
              <a:buNone/>
            </a:pPr>
            <a:r>
              <a:rPr lang="zh-CN" altLang="en-US">
                <a:solidFill>
                  <a:srgbClr val="FF0000"/>
                </a:solidFill>
              </a:rPr>
              <a:t>    x_sort.sort()</a:t>
            </a:r>
            <a:endParaRPr lang="zh-CN" altLang="en-US">
              <a:solidFill>
                <a:srgbClr val="FF0000"/>
              </a:solidFill>
            </a:endParaRPr>
          </a:p>
          <a:p>
            <a:pPr marL="0" indent="0">
              <a:buNone/>
            </a:pPr>
            <a:r>
              <a:rPr lang="zh-CN" altLang="en-US">
                <a:solidFill>
                  <a:srgbClr val="FF0000"/>
                </a:solidFill>
              </a:rPr>
              <a:t>    num_img = []</a:t>
            </a:r>
            <a:endParaRPr lang="zh-CN" altLang="en-US">
              <a:solidFill>
                <a:srgbClr val="FF0000"/>
              </a:solidFill>
            </a:endParaRPr>
          </a:p>
          <a:p>
            <a:pPr marL="0" indent="0">
              <a:buNone/>
            </a:pPr>
            <a:r>
              <a:rPr lang="zh-CN" altLang="en-US">
                <a:solidFill>
                  <a:srgbClr val="FF0000"/>
                </a:solidFill>
              </a:rPr>
              <a:t>    for x in x_sort:</a:t>
            </a:r>
            <a:endParaRPr lang="zh-CN" altLang="en-US">
              <a:solidFill>
                <a:srgbClr val="FF0000"/>
              </a:solidFill>
            </a:endParaRPr>
          </a:p>
          <a:p>
            <a:pPr marL="0" indent="0">
              <a:buNone/>
            </a:pPr>
            <a:r>
              <a:rPr lang="zh-CN" altLang="en-US">
                <a:solidFill>
                  <a:srgbClr val="FF0000"/>
                </a:solidFill>
              </a:rPr>
              <a:t>        index = x_all.index(x)</a:t>
            </a:r>
            <a:endParaRPr lang="zh-CN" altLang="en-US">
              <a:solidFill>
                <a:srgbClr val="FF0000"/>
              </a:solidFill>
            </a:endParaRPr>
          </a:p>
          <a:p>
            <a:pPr marL="0" indent="0">
              <a:buNone/>
            </a:pPr>
            <a:r>
              <a:rPr lang="zh-CN" altLang="en-US">
                <a:solidFill>
                  <a:srgbClr val="FF0000"/>
                </a:solidFill>
              </a:rPr>
              <a:t>        num_img.append(tmp_num[index])</a:t>
            </a:r>
            <a:endParaRPr lang="zh-CN" altLang="en-US">
              <a:solidFill>
                <a:srgbClr val="FF0000"/>
              </a:solidFill>
            </a:endParaRPr>
          </a:p>
          <a:p>
            <a:pPr marL="0" indent="0">
              <a:buNone/>
            </a:pPr>
            <a:r>
              <a:rPr lang="zh-CN" altLang="en-US">
                <a:solidFill>
                  <a:srgbClr val="FF0000"/>
                </a:solidFill>
              </a:rPr>
              <a:t>    # 返回排序后图片列表</a:t>
            </a:r>
            <a:endParaRPr lang="zh-CN" altLang="en-US">
              <a:solidFill>
                <a:srgbClr val="FF0000"/>
              </a:solidFill>
            </a:endParaRPr>
          </a:p>
          <a:p>
            <a:pPr marL="0" indent="0">
              <a:buNone/>
            </a:pPr>
            <a:r>
              <a:rPr lang="zh-CN" altLang="en-US">
                <a:solidFill>
                  <a:srgbClr val="FF0000"/>
                </a:solidFill>
              </a:rPr>
              <a:t>    return num_img</a:t>
            </a:r>
            <a:endParaRPr lang="zh-CN" altLang="en-US">
              <a:solidFill>
                <a:srgbClr val="FF0000"/>
              </a:solidFill>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rmAutofit fontScale="90000"/>
          </a:bodyPr>
          <a:p>
            <a:pPr marL="0" indent="0">
              <a:buNone/>
            </a:pPr>
            <a:r>
              <a:rPr lang="zh-CN" altLang="en-US">
                <a:solidFill>
                  <a:srgbClr val="FF0000"/>
                </a:solidFill>
              </a:rPr>
              <a:t># 图像识别方法</a:t>
            </a:r>
            <a:endParaRPr lang="zh-CN" altLang="en-US">
              <a:solidFill>
                <a:srgbClr val="FF0000"/>
              </a:solidFill>
            </a:endParaRPr>
          </a:p>
          <a:p>
            <a:pPr marL="0" indent="0">
              <a:buNone/>
            </a:pPr>
            <a:r>
              <a:rPr lang="zh-CN" altLang="en-US">
                <a:solidFill>
                  <a:srgbClr val="FF0000"/>
                </a:solidFill>
              </a:rPr>
              <a:t>def MatchImage(img_num, tplt_num):</a:t>
            </a:r>
            <a:endParaRPr lang="zh-CN" altLang="en-US">
              <a:solidFill>
                <a:srgbClr val="FF0000"/>
              </a:solidFill>
            </a:endParaRPr>
          </a:p>
          <a:p>
            <a:pPr marL="0" indent="0">
              <a:buNone/>
            </a:pPr>
            <a:r>
              <a:rPr lang="zh-CN" altLang="en-US">
                <a:solidFill>
                  <a:srgbClr val="FF0000"/>
                </a:solidFill>
              </a:rPr>
              <a:t>      IDnum = ''</a:t>
            </a:r>
            <a:endParaRPr lang="zh-CN" altLang="en-US">
              <a:solidFill>
                <a:srgbClr val="FF0000"/>
              </a:solidFill>
            </a:endParaRPr>
          </a:p>
          <a:p>
            <a:pPr marL="0" indent="0">
              <a:buNone/>
            </a:pPr>
            <a:r>
              <a:rPr lang="zh-CN" altLang="en-US">
                <a:solidFill>
                  <a:srgbClr val="FF0000"/>
                </a:solidFill>
              </a:rPr>
              <a:t>    # 身份证号码18位</a:t>
            </a:r>
            <a:endParaRPr lang="zh-CN" altLang="en-US">
              <a:solidFill>
                <a:srgbClr val="FF0000"/>
              </a:solidFill>
            </a:endParaRPr>
          </a:p>
          <a:p>
            <a:pPr marL="0" indent="0">
              <a:buNone/>
            </a:pPr>
            <a:r>
              <a:rPr lang="zh-CN" altLang="en-US">
                <a:solidFill>
                  <a:srgbClr val="FF0000"/>
                </a:solidFill>
              </a:rPr>
              <a:t>    for i in range(18):</a:t>
            </a:r>
            <a:endParaRPr lang="zh-CN" altLang="en-US">
              <a:solidFill>
                <a:srgbClr val="FF0000"/>
              </a:solidFill>
            </a:endParaRPr>
          </a:p>
          <a:p>
            <a:pPr marL="0" indent="0">
              <a:buNone/>
            </a:pPr>
            <a:r>
              <a:rPr lang="zh-CN" altLang="en-US">
                <a:solidFill>
                  <a:srgbClr val="FF0000"/>
                </a:solidFill>
              </a:rPr>
              <a:t>        # 存储最大相似度模板的索引以及最大相似度</a:t>
            </a:r>
            <a:endParaRPr lang="zh-CN" altLang="en-US">
              <a:solidFill>
                <a:srgbClr val="FF0000"/>
              </a:solidFill>
            </a:endParaRPr>
          </a:p>
          <a:p>
            <a:pPr marL="0" indent="0">
              <a:buNone/>
            </a:pPr>
            <a:r>
              <a:rPr lang="zh-CN" altLang="en-US">
                <a:solidFill>
                  <a:srgbClr val="FF0000"/>
                </a:solidFill>
              </a:rPr>
              <a:t>        max_index = 0</a:t>
            </a:r>
            <a:endParaRPr lang="zh-CN" altLang="en-US">
              <a:solidFill>
                <a:srgbClr val="FF0000"/>
              </a:solidFill>
            </a:endParaRPr>
          </a:p>
          <a:p>
            <a:pPr marL="0" indent="0">
              <a:buNone/>
            </a:pPr>
            <a:r>
              <a:rPr lang="zh-CN" altLang="en-US">
                <a:solidFill>
                  <a:srgbClr val="FF0000"/>
                </a:solidFill>
              </a:rPr>
              <a:t>        max_simil = 0</a:t>
            </a:r>
            <a:endParaRPr lang="zh-CN" altLang="en-US">
              <a:solidFill>
                <a:srgbClr val="FF0000"/>
              </a:solidFill>
            </a:endParaRPr>
          </a:p>
          <a:p>
            <a:pPr marL="0" indent="0">
              <a:buNone/>
            </a:pPr>
            <a:r>
              <a:rPr lang="zh-CN" altLang="en-US">
                <a:solidFill>
                  <a:srgbClr val="FF0000"/>
                </a:solidFill>
              </a:rPr>
              <a:t>                for j in range(11):</a:t>
            </a:r>
            <a:endParaRPr lang="zh-CN" altLang="en-US">
              <a:solidFill>
                <a:srgbClr val="FF0000"/>
              </a:solidFill>
            </a:endParaRPr>
          </a:p>
          <a:p>
            <a:pPr marL="0" indent="0">
              <a:buNone/>
            </a:pPr>
            <a:r>
              <a:rPr lang="zh-CN" altLang="en-US">
                <a:solidFill>
                  <a:srgbClr val="FF0000"/>
                </a:solidFill>
              </a:rPr>
              <a:t>            # 存储身份证号码图片与模板之间的相似度</a:t>
            </a:r>
            <a:endParaRPr lang="zh-CN" altLang="en-US">
              <a:solidFill>
                <a:srgbClr val="FF0000"/>
              </a:solidFill>
            </a:endParaRPr>
          </a:p>
          <a:p>
            <a:pPr marL="0" indent="0">
              <a:buNone/>
            </a:pPr>
            <a:r>
              <a:rPr lang="zh-CN" altLang="en-US">
                <a:solidFill>
                  <a:srgbClr val="FF0000"/>
                </a:solidFill>
              </a:rPr>
              <a:t>            simil = 0</a:t>
            </a:r>
            <a:endParaRPr lang="zh-CN" altLang="en-US">
              <a:solidFill>
                <a:srgbClr val="FF0000"/>
              </a:solidFill>
            </a:endParaRPr>
          </a:p>
          <a:p>
            <a:pPr marL="0" indent="0">
              <a:buNone/>
            </a:pPr>
            <a:r>
              <a:rPr lang="zh-CN" altLang="en-US">
                <a:solidFill>
                  <a:srgbClr val="FF0000"/>
                </a:solidFill>
              </a:rPr>
              <a:t>            for y in range(18):</a:t>
            </a:r>
            <a:endParaRPr lang="zh-CN" altLang="en-US">
              <a:solidFill>
                <a:srgbClr val="FF0000"/>
              </a:solidFill>
            </a:endParaRPr>
          </a:p>
          <a:p>
            <a:pPr marL="0" indent="0">
              <a:buNone/>
            </a:pPr>
            <a:r>
              <a:rPr lang="zh-CN" altLang="en-US">
                <a:solidFill>
                  <a:srgbClr val="FF0000"/>
                </a:solidFill>
              </a:rPr>
              <a:t>                for x in range(12):</a:t>
            </a:r>
            <a:endParaRPr lang="zh-CN" altLang="en-US">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Autofit/>
          </a:bodyPr>
          <a:p>
            <a:pPr marL="0" indent="0">
              <a:buNone/>
            </a:pPr>
            <a:r>
              <a:rPr lang="zh-CN" altLang="en-US" sz="1400">
                <a:solidFill>
                  <a:srgbClr val="FF0000"/>
                </a:solidFill>
              </a:rPr>
              <a:t> # 如果身份证号码图片与模板之间对应位置像素点相同，simil 值自加1</a:t>
            </a:r>
            <a:endParaRPr lang="zh-CN" altLang="en-US" sz="1400">
              <a:solidFill>
                <a:srgbClr val="FF0000"/>
              </a:solidFill>
            </a:endParaRPr>
          </a:p>
          <a:p>
            <a:pPr marL="0" indent="0">
              <a:buNone/>
            </a:pPr>
            <a:r>
              <a:rPr lang="zh-CN" altLang="en-US" sz="1400">
                <a:solidFill>
                  <a:srgbClr val="FF0000"/>
                </a:solidFill>
              </a:rPr>
              <a:t>                    if img_num[i][y, x] == tplt_num[j][y, x]:</a:t>
            </a:r>
            <a:endParaRPr lang="zh-CN" altLang="en-US" sz="1400">
              <a:solidFill>
                <a:srgbClr val="FF0000"/>
              </a:solidFill>
            </a:endParaRPr>
          </a:p>
          <a:p>
            <a:pPr marL="0" indent="0">
              <a:buNone/>
            </a:pPr>
            <a:r>
              <a:rPr lang="zh-CN" altLang="en-US" sz="1400">
                <a:solidFill>
                  <a:srgbClr val="FF0000"/>
                </a:solidFill>
              </a:rPr>
              <a:t>                        simil += 1</a:t>
            </a:r>
            <a:endParaRPr lang="zh-CN" altLang="en-US" sz="1400">
              <a:solidFill>
                <a:srgbClr val="FF0000"/>
              </a:solidFill>
            </a:endParaRPr>
          </a:p>
          <a:p>
            <a:pPr marL="0" indent="0">
              <a:buNone/>
            </a:pPr>
            <a:r>
              <a:rPr lang="zh-CN" altLang="en-US" sz="1400">
                <a:solidFill>
                  <a:srgbClr val="FF0000"/>
                </a:solidFill>
              </a:rPr>
              <a:t>            if max_simil &lt; simil:</a:t>
            </a:r>
            <a:endParaRPr lang="zh-CN" altLang="en-US" sz="1400">
              <a:solidFill>
                <a:srgbClr val="FF0000"/>
              </a:solidFill>
            </a:endParaRPr>
          </a:p>
          <a:p>
            <a:pPr marL="0" indent="0">
              <a:buNone/>
            </a:pPr>
            <a:r>
              <a:rPr lang="zh-CN" altLang="en-US" sz="1400">
                <a:solidFill>
                  <a:srgbClr val="FF0000"/>
                </a:solidFill>
              </a:rPr>
              <a:t>                max_index = j</a:t>
            </a:r>
            <a:endParaRPr lang="zh-CN" altLang="en-US" sz="1400">
              <a:solidFill>
                <a:srgbClr val="FF0000"/>
              </a:solidFill>
            </a:endParaRPr>
          </a:p>
          <a:p>
            <a:pPr marL="0" indent="0">
              <a:buNone/>
            </a:pPr>
            <a:r>
              <a:rPr lang="zh-CN" altLang="en-US" sz="1400">
                <a:solidFill>
                  <a:srgbClr val="FF0000"/>
                </a:solidFill>
              </a:rPr>
              <a:t>                max_simil = simil</a:t>
            </a:r>
            <a:endParaRPr lang="zh-CN" altLang="en-US" sz="1400">
              <a:solidFill>
                <a:srgbClr val="FF0000"/>
              </a:solidFill>
            </a:endParaRPr>
          </a:p>
          <a:p>
            <a:pPr marL="0" indent="0">
              <a:buNone/>
            </a:pPr>
            <a:r>
              <a:rPr lang="zh-CN" altLang="en-US" sz="1400">
                <a:solidFill>
                  <a:srgbClr val="FF0000"/>
                </a:solidFill>
              </a:rPr>
              <a:t>            print(str(simil) + ' ', end='')</a:t>
            </a:r>
            <a:endParaRPr lang="zh-CN" altLang="en-US" sz="1400">
              <a:solidFill>
                <a:srgbClr val="FF0000"/>
              </a:solidFill>
            </a:endParaRPr>
          </a:p>
          <a:p>
            <a:pPr marL="0" indent="0">
              <a:buNone/>
            </a:pPr>
            <a:r>
              <a:rPr lang="zh-CN" altLang="en-US" sz="1400">
                <a:solidFill>
                  <a:srgbClr val="FF0000"/>
                </a:solidFill>
              </a:rPr>
              <a:t>        if max_index &lt; 9:</a:t>
            </a:r>
            <a:endParaRPr lang="zh-CN" altLang="en-US" sz="1400">
              <a:solidFill>
                <a:srgbClr val="FF0000"/>
              </a:solidFill>
            </a:endParaRPr>
          </a:p>
          <a:p>
            <a:pPr marL="0" indent="0">
              <a:buNone/>
            </a:pPr>
            <a:r>
              <a:rPr lang="zh-CN" altLang="en-US" sz="1400">
                <a:solidFill>
                  <a:srgbClr val="FF0000"/>
                </a:solidFill>
              </a:rPr>
              <a:t>            IDnum += str(max_index + 1)</a:t>
            </a:r>
            <a:endParaRPr lang="zh-CN" altLang="en-US" sz="1400">
              <a:solidFill>
                <a:srgbClr val="FF0000"/>
              </a:solidFill>
            </a:endParaRPr>
          </a:p>
          <a:p>
            <a:pPr marL="0" indent="0">
              <a:buNone/>
            </a:pPr>
            <a:r>
              <a:rPr lang="zh-CN" altLang="en-US" sz="1400">
                <a:solidFill>
                  <a:srgbClr val="FF0000"/>
                </a:solidFill>
              </a:rPr>
              <a:t>        elif max_index == 9:</a:t>
            </a:r>
            <a:endParaRPr lang="zh-CN" altLang="en-US" sz="1400">
              <a:solidFill>
                <a:srgbClr val="FF0000"/>
              </a:solidFill>
            </a:endParaRPr>
          </a:p>
          <a:p>
            <a:pPr marL="0" indent="0">
              <a:buNone/>
            </a:pPr>
            <a:r>
              <a:rPr lang="zh-CN" altLang="en-US" sz="1400">
                <a:solidFill>
                  <a:srgbClr val="FF0000"/>
                </a:solidFill>
              </a:rPr>
              <a:t>            IDnum += str(0)</a:t>
            </a:r>
            <a:endParaRPr lang="zh-CN" altLang="en-US" sz="1400">
              <a:solidFill>
                <a:srgbClr val="FF0000"/>
              </a:solidFill>
            </a:endParaRPr>
          </a:p>
          <a:p>
            <a:pPr marL="0" indent="0">
              <a:buNone/>
            </a:pPr>
            <a:r>
              <a:rPr lang="zh-CN" altLang="en-US" sz="1400">
                <a:solidFill>
                  <a:srgbClr val="FF0000"/>
                </a:solidFill>
              </a:rPr>
              <a:t>        else:</a:t>
            </a:r>
            <a:endParaRPr lang="zh-CN" altLang="en-US" sz="1400">
              <a:solidFill>
                <a:srgbClr val="FF0000"/>
              </a:solidFill>
            </a:endParaRPr>
          </a:p>
          <a:p>
            <a:pPr marL="0" indent="0">
              <a:buNone/>
            </a:pPr>
            <a:r>
              <a:rPr lang="zh-CN" altLang="en-US" sz="1400">
                <a:solidFill>
                  <a:srgbClr val="FF0000"/>
                </a:solidFill>
              </a:rPr>
              <a:t>            IDnum += 'X'</a:t>
            </a:r>
            <a:endParaRPr lang="zh-CN" altLang="en-US" sz="1400">
              <a:solidFill>
                <a:srgbClr val="FF0000"/>
              </a:solidFill>
            </a:endParaRPr>
          </a:p>
          <a:p>
            <a:pPr marL="0" indent="0">
              <a:buNone/>
            </a:pPr>
            <a:r>
              <a:rPr lang="zh-CN" altLang="en-US" sz="1400">
                <a:solidFill>
                  <a:srgbClr val="FF0000"/>
                </a:solidFill>
              </a:rPr>
              <a:t>        print()</a:t>
            </a:r>
            <a:endParaRPr lang="zh-CN" altLang="en-US" sz="1400">
              <a:solidFill>
                <a:srgbClr val="FF0000"/>
              </a:solidFill>
            </a:endParaRPr>
          </a:p>
          <a:p>
            <a:pPr marL="0" indent="0">
              <a:buNone/>
            </a:pPr>
            <a:r>
              <a:rPr lang="zh-CN" altLang="en-US" sz="1400">
                <a:solidFill>
                  <a:srgbClr val="FF0000"/>
                </a:solidFill>
              </a:rPr>
              <a:t>    return IDnum</a:t>
            </a:r>
            <a:endParaRPr lang="zh-CN" altLang="en-US" sz="1400">
              <a:solidFill>
                <a:srgbClr val="FF0000"/>
              </a:solidFill>
            </a:endParaRPr>
          </a:p>
          <a:p>
            <a:pPr marL="0" indent="0">
              <a:buNone/>
            </a:pPr>
            <a:endParaRPr lang="zh-CN" altLang="en-US" sz="1400">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1677035" y="1133475"/>
            <a:ext cx="2078355" cy="3046095"/>
          </a:xfrm>
          <a:prstGeom prst="rect">
            <a:avLst/>
          </a:prstGeom>
          <a:noFill/>
        </p:spPr>
        <p:txBody>
          <a:bodyPr wrap="square" rtlCol="0">
            <a:spAutoFit/>
          </a:bodyPr>
          <a:p>
            <a:r>
              <a:rPr lang="zh-CN" altLang="en-US" sz="9600">
                <a:latin typeface="方正姚体" panose="02010601030101010101" charset="-122"/>
                <a:ea typeface="方正姚体" panose="02010601030101010101" charset="-122"/>
              </a:rPr>
              <a:t>目</a:t>
            </a:r>
            <a:endParaRPr lang="zh-CN" altLang="en-US" sz="9600">
              <a:latin typeface="方正姚体" panose="02010601030101010101" charset="-122"/>
              <a:ea typeface="方正姚体" panose="02010601030101010101" charset="-122"/>
            </a:endParaRPr>
          </a:p>
          <a:p>
            <a:r>
              <a:rPr lang="zh-CN" altLang="en-US" sz="9600">
                <a:latin typeface="方正姚体" panose="02010601030101010101" charset="-122"/>
                <a:ea typeface="方正姚体" panose="02010601030101010101" charset="-122"/>
              </a:rPr>
              <a:t>录</a:t>
            </a:r>
            <a:endParaRPr lang="zh-CN" altLang="en-US" sz="9600">
              <a:latin typeface="方正姚体" panose="02010601030101010101" charset="-122"/>
              <a:ea typeface="方正姚体" panose="02010601030101010101" charset="-122"/>
            </a:endParaRPr>
          </a:p>
        </p:txBody>
      </p:sp>
      <p:sp>
        <p:nvSpPr>
          <p:cNvPr id="7" name="文本框 6"/>
          <p:cNvSpPr txBox="1"/>
          <p:nvPr/>
        </p:nvSpPr>
        <p:spPr>
          <a:xfrm>
            <a:off x="6967855" y="937895"/>
            <a:ext cx="3286125" cy="368300"/>
          </a:xfrm>
          <a:prstGeom prst="rect">
            <a:avLst/>
          </a:prstGeom>
          <a:noFill/>
        </p:spPr>
        <p:txBody>
          <a:bodyPr wrap="square" rtlCol="0">
            <a:spAutoFit/>
          </a:bodyPr>
          <a:p>
            <a:endParaRPr lang="zh-CN" altLang="en-US"/>
          </a:p>
        </p:txBody>
      </p:sp>
      <p:sp>
        <p:nvSpPr>
          <p:cNvPr id="8" name="文本框 7"/>
          <p:cNvSpPr txBox="1"/>
          <p:nvPr/>
        </p:nvSpPr>
        <p:spPr>
          <a:xfrm>
            <a:off x="7054215" y="937895"/>
            <a:ext cx="3286125" cy="368300"/>
          </a:xfrm>
          <a:prstGeom prst="rect">
            <a:avLst/>
          </a:prstGeom>
          <a:noFill/>
        </p:spPr>
        <p:txBody>
          <a:bodyPr wrap="square" rtlCol="0">
            <a:spAutoFit/>
          </a:bodyPr>
          <a:p>
            <a:endParaRPr lang="zh-CN" altLang="en-US"/>
          </a:p>
        </p:txBody>
      </p:sp>
      <p:sp>
        <p:nvSpPr>
          <p:cNvPr id="9" name="文本框 8"/>
          <p:cNvSpPr txBox="1"/>
          <p:nvPr/>
        </p:nvSpPr>
        <p:spPr>
          <a:xfrm>
            <a:off x="7266940" y="394335"/>
            <a:ext cx="3286125" cy="368300"/>
          </a:xfrm>
          <a:prstGeom prst="rect">
            <a:avLst/>
          </a:prstGeom>
          <a:noFill/>
        </p:spPr>
        <p:txBody>
          <a:bodyPr wrap="square" rtlCol="0">
            <a:spAutoFit/>
          </a:bodyPr>
          <a:p>
            <a:r>
              <a:rPr lang="zh-CN" altLang="en-US"/>
              <a:t>第一节：</a:t>
            </a:r>
            <a:r>
              <a:rPr lang="zh-CN" altLang="en-US"/>
              <a:t>绪论</a:t>
            </a:r>
            <a:endParaRPr lang="zh-CN" altLang="en-US"/>
          </a:p>
        </p:txBody>
      </p:sp>
      <p:sp>
        <p:nvSpPr>
          <p:cNvPr id="11" name="文本框 10"/>
          <p:cNvSpPr txBox="1"/>
          <p:nvPr/>
        </p:nvSpPr>
        <p:spPr>
          <a:xfrm>
            <a:off x="7266940" y="1069340"/>
            <a:ext cx="3200400" cy="368300"/>
          </a:xfrm>
          <a:prstGeom prst="rect">
            <a:avLst/>
          </a:prstGeom>
          <a:noFill/>
        </p:spPr>
        <p:txBody>
          <a:bodyPr wrap="square" rtlCol="0">
            <a:spAutoFit/>
          </a:bodyPr>
          <a:p>
            <a:r>
              <a:rPr lang="zh-CN" altLang="en-US"/>
              <a:t>第二</a:t>
            </a:r>
            <a:r>
              <a:rPr lang="zh-CN" altLang="en-US"/>
              <a:t>节：图像预处理模块</a:t>
            </a:r>
            <a:endParaRPr lang="zh-CN" altLang="en-US"/>
          </a:p>
        </p:txBody>
      </p:sp>
      <p:sp>
        <p:nvSpPr>
          <p:cNvPr id="12" name="文本框 11"/>
          <p:cNvSpPr txBox="1"/>
          <p:nvPr/>
        </p:nvSpPr>
        <p:spPr>
          <a:xfrm>
            <a:off x="7272020" y="1744345"/>
            <a:ext cx="2677795" cy="368300"/>
          </a:xfrm>
          <a:prstGeom prst="rect">
            <a:avLst/>
          </a:prstGeom>
          <a:noFill/>
        </p:spPr>
        <p:txBody>
          <a:bodyPr wrap="square" rtlCol="0">
            <a:spAutoFit/>
          </a:bodyPr>
          <a:p>
            <a:r>
              <a:rPr lang="zh-CN" altLang="en-US"/>
              <a:t>第三</a:t>
            </a:r>
            <a:r>
              <a:rPr lang="zh-CN" altLang="en-US"/>
              <a:t>节：字符定位</a:t>
            </a:r>
            <a:endParaRPr lang="zh-CN" altLang="en-US"/>
          </a:p>
        </p:txBody>
      </p:sp>
      <p:sp>
        <p:nvSpPr>
          <p:cNvPr id="13" name="文本框 12"/>
          <p:cNvSpPr txBox="1"/>
          <p:nvPr/>
        </p:nvSpPr>
        <p:spPr>
          <a:xfrm>
            <a:off x="7266940" y="2421255"/>
            <a:ext cx="2677795" cy="368300"/>
          </a:xfrm>
          <a:prstGeom prst="rect">
            <a:avLst/>
          </a:prstGeom>
          <a:noFill/>
        </p:spPr>
        <p:txBody>
          <a:bodyPr wrap="square" rtlCol="0">
            <a:spAutoFit/>
          </a:bodyPr>
          <a:p>
            <a:r>
              <a:rPr lang="zh-CN" altLang="en-US"/>
              <a:t>第</a:t>
            </a:r>
            <a:r>
              <a:rPr lang="zh-CN" altLang="en-US"/>
              <a:t>四节：字符分割</a:t>
            </a:r>
            <a:endParaRPr lang="zh-CN" altLang="en-US"/>
          </a:p>
        </p:txBody>
      </p:sp>
      <p:sp>
        <p:nvSpPr>
          <p:cNvPr id="14" name="文本框 13"/>
          <p:cNvSpPr txBox="1"/>
          <p:nvPr/>
        </p:nvSpPr>
        <p:spPr>
          <a:xfrm>
            <a:off x="7266940" y="3097530"/>
            <a:ext cx="2677795" cy="368300"/>
          </a:xfrm>
          <a:prstGeom prst="rect">
            <a:avLst/>
          </a:prstGeom>
          <a:noFill/>
        </p:spPr>
        <p:txBody>
          <a:bodyPr wrap="square" rtlCol="0">
            <a:spAutoFit/>
          </a:bodyPr>
          <a:p>
            <a:r>
              <a:rPr lang="zh-CN" altLang="en-US"/>
              <a:t>第五</a:t>
            </a:r>
            <a:r>
              <a:rPr lang="zh-CN" altLang="en-US"/>
              <a:t>节：字符识别</a:t>
            </a:r>
            <a:endParaRPr lang="zh-CN" altLang="en-US"/>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p>
            <a:pPr marL="0" indent="0">
              <a:buNone/>
            </a:pPr>
            <a:r>
              <a:rPr lang="zh-CN" altLang="en-US">
                <a:solidFill>
                  <a:srgbClr val="FF0000"/>
                </a:solidFill>
              </a:rPr>
              <a:t># 最终效果展示</a:t>
            </a:r>
            <a:endParaRPr lang="zh-CN" altLang="en-US">
              <a:solidFill>
                <a:srgbClr val="FF0000"/>
              </a:solidFill>
            </a:endParaRPr>
          </a:p>
          <a:p>
            <a:pPr marL="0" indent="0">
              <a:buNone/>
            </a:pPr>
            <a:r>
              <a:rPr lang="zh-CN" altLang="en-US">
                <a:solidFill>
                  <a:srgbClr val="FF0000"/>
                </a:solidFill>
              </a:rPr>
              <a:t>def display(IDnum, image):</a:t>
            </a:r>
            <a:endParaRPr lang="zh-CN" altLang="en-US">
              <a:solidFill>
                <a:srgbClr val="FF0000"/>
              </a:solidFill>
            </a:endParaRPr>
          </a:p>
          <a:p>
            <a:pPr marL="0" indent="0">
              <a:buNone/>
            </a:pPr>
            <a:r>
              <a:rPr lang="zh-CN" altLang="en-US">
                <a:solidFill>
                  <a:srgbClr val="FF0000"/>
                </a:solidFill>
              </a:rPr>
              <a:t>    image = cv.resize(image, (960, 90))</a:t>
            </a:r>
            <a:endParaRPr lang="zh-CN" altLang="en-US">
              <a:solidFill>
                <a:srgbClr val="FF0000"/>
              </a:solidFill>
            </a:endParaRPr>
          </a:p>
          <a:p>
            <a:pPr marL="0" indent="0">
              <a:buNone/>
            </a:pPr>
            <a:r>
              <a:rPr lang="zh-CN" altLang="en-US">
                <a:solidFill>
                  <a:srgbClr val="FF0000"/>
                </a:solidFill>
              </a:rPr>
              <a:t>    plt.figure(num='ID_Number')</a:t>
            </a:r>
            <a:endParaRPr lang="zh-CN" altLang="en-US">
              <a:solidFill>
                <a:srgbClr val="FF0000"/>
              </a:solidFill>
            </a:endParaRPr>
          </a:p>
          <a:p>
            <a:pPr marL="0" indent="0">
              <a:buNone/>
            </a:pPr>
            <a:r>
              <a:rPr lang="zh-CN" altLang="en-US">
                <a:solidFill>
                  <a:srgbClr val="FF0000"/>
                </a:solidFill>
              </a:rPr>
              <a:t>    plt.subplot(111), plt.imshow(image, cmap='gray'), plt.title(IDnum, fontsize=30), plt.xticks([]), plt.yticks([])</a:t>
            </a:r>
            <a:endParaRPr lang="zh-CN" altLang="en-US">
              <a:solidFill>
                <a:srgbClr val="FF0000"/>
              </a:solidFill>
            </a:endParaRPr>
          </a:p>
          <a:p>
            <a:pPr marL="0" indent="0">
              <a:buNone/>
            </a:pPr>
            <a:r>
              <a:rPr lang="zh-CN" altLang="en-US">
                <a:solidFill>
                  <a:srgbClr val="FF0000"/>
                </a:solidFill>
              </a:rPr>
              <a:t>    plt.show()</a:t>
            </a:r>
            <a:endParaRPr lang="zh-CN" altLang="en-US">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rmAutofit fontScale="80000"/>
          </a:bodyPr>
          <a:p>
            <a:pPr marL="0" indent="0">
              <a:buNone/>
            </a:pPr>
            <a:r>
              <a:rPr lang="zh-CN" altLang="en-US">
                <a:solidFill>
                  <a:srgbClr val="FF0000"/>
                </a:solidFill>
              </a:rPr>
              <a:t>if __name__ == '__main__':</a:t>
            </a:r>
            <a:endParaRPr lang="zh-CN" altLang="en-US">
              <a:solidFill>
                <a:srgbClr val="FF0000"/>
              </a:solidFill>
            </a:endParaRPr>
          </a:p>
          <a:p>
            <a:pPr marL="0" indent="0">
              <a:buNone/>
            </a:pPr>
            <a:r>
              <a:rPr lang="zh-CN" altLang="en-US">
                <a:solidFill>
                  <a:srgbClr val="FF0000"/>
                </a:solidFill>
              </a:rPr>
              <a:t>       path = 'C:\\Users\\asus\\Pictures\\Saved Pictures\\88.png'</a:t>
            </a:r>
            <a:endParaRPr lang="zh-CN" altLang="en-US">
              <a:solidFill>
                <a:srgbClr val="FF0000"/>
              </a:solidFill>
            </a:endParaRPr>
          </a:p>
          <a:p>
            <a:pPr marL="0" indent="0">
              <a:buNone/>
            </a:pPr>
            <a:r>
              <a:rPr lang="zh-CN" altLang="en-US">
                <a:solidFill>
                  <a:srgbClr val="FF0000"/>
                </a:solidFill>
              </a:rPr>
              <a:t>    id_card = cv.imread(path, 0)</a:t>
            </a:r>
            <a:endParaRPr lang="zh-CN" altLang="en-US">
              <a:solidFill>
                <a:srgbClr val="FF0000"/>
              </a:solidFill>
            </a:endParaRPr>
          </a:p>
          <a:p>
            <a:pPr marL="0" indent="0">
              <a:buNone/>
            </a:pPr>
            <a:r>
              <a:rPr lang="zh-CN" altLang="en-US">
                <a:solidFill>
                  <a:srgbClr val="FF0000"/>
                </a:solidFill>
              </a:rPr>
              <a:t>    cv.imshow('Original image', id_card)</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a:p>
            <a:pPr marL="0" indent="0">
              <a:buNone/>
            </a:pPr>
            <a:r>
              <a:rPr lang="zh-CN" altLang="en-US">
                <a:solidFill>
                  <a:srgbClr val="FF0000"/>
                </a:solidFill>
              </a:rPr>
              <a:t>    # 将图像转化成标准大小</a:t>
            </a:r>
            <a:endParaRPr lang="zh-CN" altLang="en-US">
              <a:solidFill>
                <a:srgbClr val="FF0000"/>
              </a:solidFill>
            </a:endParaRPr>
          </a:p>
          <a:p>
            <a:pPr marL="0" indent="0">
              <a:buNone/>
            </a:pPr>
            <a:r>
              <a:rPr lang="zh-CN" altLang="en-US">
                <a:solidFill>
                  <a:srgbClr val="FF0000"/>
                </a:solidFill>
              </a:rPr>
              <a:t>    id_card = cv.resize(id_card, (1200, 820))</a:t>
            </a:r>
            <a:endParaRPr lang="zh-CN" altLang="en-US">
              <a:solidFill>
                <a:srgbClr val="FF0000"/>
              </a:solidFill>
            </a:endParaRPr>
          </a:p>
          <a:p>
            <a:pPr marL="0" indent="0">
              <a:buNone/>
            </a:pPr>
            <a:r>
              <a:rPr lang="zh-CN" altLang="en-US">
                <a:solidFill>
                  <a:srgbClr val="FF0000"/>
                </a:solidFill>
              </a:rPr>
              <a:t>    cv.imshow('Enlarged original image', id_card)</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a:p>
            <a:pPr marL="0" indent="0">
              <a:buNone/>
            </a:pPr>
            <a:r>
              <a:rPr lang="zh-CN" altLang="en-US">
                <a:solidFill>
                  <a:srgbClr val="FF0000"/>
                </a:solidFill>
              </a:rPr>
              <a:t>    # 图像二值化</a:t>
            </a:r>
            <a:endParaRPr lang="zh-CN" altLang="en-US">
              <a:solidFill>
                <a:srgbClr val="FF0000"/>
              </a:solidFill>
            </a:endParaRPr>
          </a:p>
          <a:p>
            <a:pPr marL="0" indent="0">
              <a:buNone/>
            </a:pPr>
            <a:r>
              <a:rPr lang="zh-CN" altLang="en-US">
                <a:solidFill>
                  <a:srgbClr val="FF0000"/>
                </a:solidFill>
              </a:rPr>
              <a:t>    ret, binary_img = cv.threshold(id_card, 127, 255, cv.THRESH_BINARY)</a:t>
            </a:r>
            <a:endParaRPr lang="zh-CN" altLang="en-US">
              <a:solidFill>
                <a:srgbClr val="FF0000"/>
              </a:solidFill>
            </a:endParaRPr>
          </a:p>
          <a:p>
            <a:pPr marL="0" indent="0">
              <a:buNone/>
            </a:pPr>
            <a:r>
              <a:rPr lang="zh-CN" altLang="en-US">
                <a:solidFill>
                  <a:srgbClr val="FF0000"/>
                </a:solidFill>
              </a:rPr>
              <a:t>    cv.imshow('Binary image', binary_img)</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608330" y="408305"/>
            <a:ext cx="6631305" cy="5841365"/>
          </a:xfrm>
        </p:spPr>
        <p:txBody>
          <a:bodyPr>
            <a:normAutofit/>
          </a:bodyPr>
          <a:p>
            <a:pPr marL="0" indent="0">
              <a:buNone/>
            </a:pPr>
            <a:r>
              <a:rPr lang="zh-CN" altLang="en-US">
                <a:solidFill>
                  <a:srgbClr val="FF0000"/>
                </a:solidFill>
              </a:rPr>
              <a:t>    kernel = cv.getStructuringElement(cv.MORPH_RECT, (3, 3))</a:t>
            </a:r>
            <a:endParaRPr lang="zh-CN" altLang="en-US">
              <a:solidFill>
                <a:srgbClr val="FF0000"/>
              </a:solidFill>
            </a:endParaRPr>
          </a:p>
          <a:p>
            <a:pPr marL="0" indent="0">
              <a:buNone/>
            </a:pPr>
            <a:r>
              <a:rPr lang="zh-CN" altLang="en-US">
                <a:solidFill>
                  <a:srgbClr val="FF0000"/>
                </a:solidFill>
              </a:rPr>
              <a:t>    kernel2 = cv.getStructuringElement(cv.MORPH_DILATE, (5, 5))</a:t>
            </a:r>
            <a:endParaRPr lang="zh-CN" altLang="en-US">
              <a:solidFill>
                <a:srgbClr val="FF0000"/>
              </a:solidFill>
            </a:endParaRPr>
          </a:p>
          <a:p>
            <a:pPr marL="0" indent="0">
              <a:buNone/>
            </a:pPr>
            <a:endParaRPr lang="zh-CN" altLang="en-US">
              <a:solidFill>
                <a:srgbClr val="FF0000"/>
              </a:solidFill>
            </a:endParaRPr>
          </a:p>
          <a:p>
            <a:pPr marL="0" indent="0">
              <a:buNone/>
            </a:pPr>
            <a:r>
              <a:rPr lang="zh-CN" altLang="en-US">
                <a:solidFill>
                  <a:srgbClr val="FF0000"/>
                </a:solidFill>
              </a:rPr>
              <a:t>    erode = cv.erode(binary_img, kernel, iterations=10)</a:t>
            </a:r>
            <a:endParaRPr lang="zh-CN" altLang="en-US">
              <a:solidFill>
                <a:srgbClr val="FF0000"/>
              </a:solidFill>
            </a:endParaRPr>
          </a:p>
          <a:p>
            <a:pPr marL="0" indent="0">
              <a:buNone/>
            </a:pPr>
            <a:r>
              <a:rPr lang="zh-CN" altLang="en-US">
                <a:solidFill>
                  <a:srgbClr val="FF0000"/>
                </a:solidFill>
              </a:rPr>
              <a:t>    cv.imshow('Eroded image', erode)</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a:p>
            <a:pPr marL="0" indent="0">
              <a:buNone/>
            </a:pPr>
            <a:endParaRPr lang="zh-CN" altLang="en-US">
              <a:solidFill>
                <a:srgbClr val="FF0000"/>
              </a:solidFill>
            </a:endParaRPr>
          </a:p>
          <a:p>
            <a:pPr marL="0" indent="0">
              <a:buNone/>
            </a:pPr>
            <a:r>
              <a:rPr lang="zh-CN" altLang="en-US">
                <a:solidFill>
                  <a:srgbClr val="FF0000"/>
                </a:solidFill>
              </a:rPr>
              <a:t>    cut_img = Extract(erode, binary_img.copy())</a:t>
            </a:r>
            <a:endParaRPr lang="zh-CN" altLang="en-US">
              <a:solidFill>
                <a:srgbClr val="FF0000"/>
              </a:solidFill>
            </a:endParaRPr>
          </a:p>
          <a:p>
            <a:pPr marL="0" indent="0">
              <a:buNone/>
            </a:pPr>
            <a:r>
              <a:rPr lang="zh-CN" altLang="en-US">
                <a:solidFill>
                  <a:srgbClr val="FF0000"/>
                </a:solidFill>
              </a:rPr>
              <a:t>    cv.imshow("cut_img", cut_img)</a:t>
            </a:r>
            <a:endParaRPr lang="zh-CN" altLang="en-US">
              <a:solidFill>
                <a:srgbClr val="FF0000"/>
              </a:solidFill>
            </a:endParaRPr>
          </a:p>
          <a:p>
            <a:pPr marL="0" indent="0">
              <a:buNone/>
            </a:pPr>
            <a:r>
              <a:rPr lang="zh-CN" altLang="en-US">
                <a:solidFill>
                  <a:srgbClr val="FF0000"/>
                </a:solidFill>
              </a:rPr>
              <a:t>    cv.waitKey(0)</a:t>
            </a:r>
            <a:endParaRPr lang="zh-CN" altLang="en-US">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内容占位符 4"/>
          <p:cNvSpPr>
            <a:spLocks noGrp="1"/>
          </p:cNvSpPr>
          <p:nvPr>
            <p:ph sz="half" idx="1"/>
          </p:nvPr>
        </p:nvSpPr>
        <p:spPr>
          <a:xfrm>
            <a:off x="405765" y="344170"/>
            <a:ext cx="6823075" cy="5905500"/>
          </a:xfrm>
        </p:spPr>
        <p:txBody>
          <a:bodyPr>
            <a:noAutofit/>
          </a:bodyPr>
          <a:p>
            <a:pPr marL="0" indent="0">
              <a:buNone/>
            </a:pPr>
            <a:r>
              <a:rPr lang="zh-CN" altLang="en-US" sz="1400">
                <a:solidFill>
                  <a:srgbClr val="FF0000"/>
                </a:solidFill>
              </a:rPr>
              <a:t> # 存储最终分割的轮廓</a:t>
            </a:r>
            <a:endParaRPr lang="zh-CN" altLang="en-US" sz="1400">
              <a:solidFill>
                <a:srgbClr val="FF0000"/>
              </a:solidFill>
            </a:endParaRPr>
          </a:p>
          <a:p>
            <a:pPr marL="0" indent="0">
              <a:buNone/>
            </a:pPr>
            <a:r>
              <a:rPr lang="zh-CN" altLang="en-US" sz="1400">
                <a:solidFill>
                  <a:srgbClr val="FF0000"/>
                </a:solidFill>
              </a:rPr>
              <a:t>    contours = Segmentation(cut_img, kernel, 18)</a:t>
            </a:r>
            <a:endParaRPr lang="zh-CN" altLang="en-US" sz="1400">
              <a:solidFill>
                <a:srgbClr val="FF0000"/>
              </a:solidFill>
            </a:endParaRPr>
          </a:p>
          <a:p>
            <a:pPr marL="0" indent="0">
              <a:buNone/>
            </a:pPr>
            <a:r>
              <a:rPr lang="zh-CN" altLang="en-US" sz="1400">
                <a:solidFill>
                  <a:srgbClr val="FF0000"/>
                </a:solidFill>
              </a:rPr>
              <a:t>    img_num = sort(contours, cut_img)</a:t>
            </a:r>
            <a:endParaRPr lang="zh-CN" altLang="en-US" sz="1400">
              <a:solidFill>
                <a:srgbClr val="FF0000"/>
              </a:solidFill>
            </a:endParaRPr>
          </a:p>
          <a:p>
            <a:pPr marL="0" indent="0">
              <a:buNone/>
            </a:pPr>
            <a:r>
              <a:rPr lang="zh-CN" altLang="en-US" sz="1400">
                <a:solidFill>
                  <a:srgbClr val="FF0000"/>
                </a:solidFill>
              </a:rPr>
              <a:t>    tplt_path = 'C:\\Users\\asus\\Pictures\\Saved Pictures\\gg.jpg'</a:t>
            </a:r>
            <a:endParaRPr lang="zh-CN" altLang="en-US" sz="1400">
              <a:solidFill>
                <a:srgbClr val="FF0000"/>
              </a:solidFill>
            </a:endParaRPr>
          </a:p>
          <a:p>
            <a:pPr marL="0" indent="0">
              <a:buNone/>
            </a:pPr>
            <a:r>
              <a:rPr lang="zh-CN" altLang="en-US" sz="1400">
                <a:solidFill>
                  <a:srgbClr val="FF0000"/>
                </a:solidFill>
              </a:rPr>
              <a:t>    tplt_img = cv.imread(tplt_path, 0)</a:t>
            </a:r>
            <a:endParaRPr lang="zh-CN" altLang="en-US" sz="1400">
              <a:solidFill>
                <a:srgbClr val="FF0000"/>
              </a:solidFill>
            </a:endParaRPr>
          </a:p>
          <a:p>
            <a:pPr marL="0" indent="0">
              <a:buNone/>
            </a:pPr>
            <a:r>
              <a:rPr lang="zh-CN" altLang="en-US" sz="1400">
                <a:solidFill>
                  <a:srgbClr val="FF0000"/>
                </a:solidFill>
              </a:rPr>
              <a:t>    ret, binary_tplt = cv.threshold(tplt_img, 127, 255, cv.THRESH_BINARY)</a:t>
            </a:r>
            <a:endParaRPr lang="zh-CN" altLang="en-US" sz="1400">
              <a:solidFill>
                <a:srgbClr val="FF0000"/>
              </a:solidFill>
            </a:endParaRPr>
          </a:p>
          <a:p>
            <a:pPr marL="0" indent="0">
              <a:buNone/>
            </a:pPr>
            <a:r>
              <a:rPr lang="zh-CN" altLang="en-US" sz="1400">
                <a:solidFill>
                  <a:srgbClr val="FF0000"/>
                </a:solidFill>
              </a:rPr>
              <a:t>    cv.imshow('Binary template image', binary_tplt)</a:t>
            </a:r>
            <a:endParaRPr lang="zh-CN" altLang="en-US" sz="1400">
              <a:solidFill>
                <a:srgbClr val="FF0000"/>
              </a:solidFill>
            </a:endParaRPr>
          </a:p>
          <a:p>
            <a:pPr marL="0" indent="0">
              <a:buNone/>
            </a:pPr>
            <a:r>
              <a:rPr lang="zh-CN" altLang="en-US" sz="1400">
                <a:solidFill>
                  <a:srgbClr val="FF0000"/>
                </a:solidFill>
              </a:rPr>
              <a:t>    cv.waitKey(0)</a:t>
            </a:r>
            <a:endParaRPr lang="zh-CN" altLang="en-US" sz="1400">
              <a:solidFill>
                <a:srgbClr val="FF0000"/>
              </a:solidFill>
            </a:endParaRPr>
          </a:p>
          <a:p>
            <a:pPr marL="0" indent="0">
              <a:buNone/>
            </a:pPr>
            <a:r>
              <a:rPr lang="zh-CN" altLang="en-US" sz="1400">
                <a:solidFill>
                  <a:srgbClr val="FF0000"/>
                </a:solidFill>
              </a:rPr>
              <a:t>    contours = Segmentation(binary_tplt, kernel, 11)</a:t>
            </a:r>
            <a:endParaRPr lang="zh-CN" altLang="en-US" sz="1400">
              <a:solidFill>
                <a:srgbClr val="FF0000"/>
              </a:solidFill>
            </a:endParaRPr>
          </a:p>
          <a:p>
            <a:pPr marL="0" indent="0">
              <a:buNone/>
            </a:pPr>
            <a:r>
              <a:rPr lang="zh-CN" altLang="en-US" sz="1400">
                <a:solidFill>
                  <a:srgbClr val="FF0000"/>
                </a:solidFill>
              </a:rPr>
              <a:t>    tplt_num = sort(contours, binary_tplt)</a:t>
            </a:r>
            <a:endParaRPr lang="zh-CN" altLang="en-US" sz="1400">
              <a:solidFill>
                <a:srgbClr val="FF0000"/>
              </a:solidFill>
            </a:endParaRPr>
          </a:p>
          <a:p>
            <a:pPr marL="0" indent="0">
              <a:buNone/>
            </a:pPr>
            <a:r>
              <a:rPr lang="zh-CN" altLang="en-US" sz="1400">
                <a:solidFill>
                  <a:srgbClr val="FF0000"/>
                </a:solidFill>
              </a:rPr>
              <a:t>    IDnum = MatchImage(img_num, tplt_num)</a:t>
            </a:r>
            <a:endParaRPr lang="zh-CN" altLang="en-US" sz="1400">
              <a:solidFill>
                <a:srgbClr val="FF0000"/>
              </a:solidFill>
            </a:endParaRPr>
          </a:p>
          <a:p>
            <a:pPr marL="0" indent="0">
              <a:buNone/>
            </a:pPr>
            <a:r>
              <a:rPr lang="zh-CN" altLang="en-US" sz="1400">
                <a:solidFill>
                  <a:srgbClr val="FF0000"/>
                </a:solidFill>
              </a:rPr>
              <a:t>    print('\nID_Number is:', IDnum)</a:t>
            </a:r>
            <a:endParaRPr lang="zh-CN" altLang="en-US" sz="1400">
              <a:solidFill>
                <a:srgbClr val="FF0000"/>
              </a:solidFill>
            </a:endParaRPr>
          </a:p>
          <a:p>
            <a:pPr marL="0" indent="0">
              <a:buNone/>
            </a:pPr>
            <a:r>
              <a:rPr lang="zh-CN" altLang="en-US" sz="1400">
                <a:solidFill>
                  <a:srgbClr val="FF0000"/>
                </a:solidFill>
              </a:rPr>
              <a:t>    display(IDnum, cut_img)</a:t>
            </a:r>
            <a:endParaRPr lang="zh-CN" altLang="en-US" sz="1400">
              <a:solidFill>
                <a:srgbClr val="FF0000"/>
              </a:solidFill>
            </a:endParaRPr>
          </a:p>
        </p:txBody>
      </p:sp>
      <p:sp>
        <p:nvSpPr>
          <p:cNvPr id="6" name="内容占位符 5"/>
          <p:cNvSpPr>
            <a:spLocks noGrp="1"/>
          </p:cNvSpPr>
          <p:nvPr>
            <p:ph sz="half" idx="2"/>
          </p:nvPr>
        </p:nvSpPr>
        <p:spPr>
          <a:xfrm>
            <a:off x="7974330" y="344170"/>
            <a:ext cx="3613785" cy="5905500"/>
          </a:xfrm>
        </p:spPr>
        <p:txBody>
          <a:bodyPr/>
          <a:p>
            <a:pPr marL="0" indent="0">
              <a:buNone/>
            </a:pPr>
            <a:endParaRPr lang="zh-CN" altLang="en-US"/>
          </a:p>
        </p:txBody>
      </p:sp>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标题 2"/>
          <p:cNvSpPr>
            <a:spLocks noGrp="1"/>
          </p:cNvSpPr>
          <p:nvPr>
            <p:ph type="title"/>
          </p:nvPr>
        </p:nvSpPr>
        <p:spPr/>
        <p:txBody>
          <a:bodyPr/>
          <a:p>
            <a:r>
              <a:rPr lang="zh-CN" altLang="en-US"/>
              <a:t>总结</a:t>
            </a:r>
            <a:endParaRPr lang="zh-CN" altLang="en-US"/>
          </a:p>
        </p:txBody>
      </p:sp>
      <p:sp>
        <p:nvSpPr>
          <p:cNvPr id="7" name="内容占位符 6"/>
          <p:cNvSpPr>
            <a:spLocks noGrp="1"/>
          </p:cNvSpPr>
          <p:nvPr>
            <p:ph idx="1"/>
          </p:nvPr>
        </p:nvSpPr>
        <p:spPr/>
        <p:txBody>
          <a:bodyPr/>
          <a:p>
            <a:pPr marL="0" indent="0">
              <a:buNone/>
            </a:pPr>
            <a:r>
              <a:rPr lang="zh-CN" altLang="en-US"/>
              <a:t>在未来的学习工作中，我认为该系统可以从以下几个方面进行改进。</a:t>
            </a:r>
            <a:endParaRPr lang="zh-CN" altLang="en-US"/>
          </a:p>
          <a:p>
            <a:pPr marL="0" indent="0">
              <a:buNone/>
            </a:pPr>
            <a:r>
              <a:rPr lang="zh-CN" altLang="en-US"/>
              <a:t>首先，可以添加图像倾斜校正模块，使样本图像倾斜进行校正。其次，适当扩充数字模板库，使程序能够识别更多的字符类别。最后，通过添加一个对图像进行适当处理的函数，实现了复杂背景下的身份证识别。</a:t>
            </a:r>
            <a:endParaRPr lang="zh-CN" altLang="en-US"/>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2110740" y="914400"/>
            <a:ext cx="4831080" cy="706755"/>
          </a:xfrm>
          <a:prstGeom prst="rect">
            <a:avLst/>
          </a:prstGeom>
          <a:noFill/>
        </p:spPr>
        <p:txBody>
          <a:bodyPr wrap="square" rtlCol="0">
            <a:spAutoFit/>
          </a:bodyPr>
          <a:p>
            <a:pPr algn="ctr"/>
            <a:r>
              <a:rPr lang="zh-CN" altLang="en-US" sz="4000">
                <a:latin typeface="方正姚体" panose="02010601030101010101" charset="-122"/>
                <a:ea typeface="方正姚体" panose="02010601030101010101" charset="-122"/>
                <a:cs typeface="方正姚体" panose="02010601030101010101" charset="-122"/>
              </a:rPr>
              <a:t>谢谢</a:t>
            </a:r>
            <a:r>
              <a:rPr lang="zh-CN" altLang="en-US" sz="4000">
                <a:latin typeface="方正姚体" panose="02010601030101010101" charset="-122"/>
                <a:ea typeface="方正姚体" panose="02010601030101010101" charset="-122"/>
                <a:cs typeface="方正姚体" panose="02010601030101010101" charset="-122"/>
              </a:rPr>
              <a:t>聆听</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4" name="文本框 3"/>
          <p:cNvSpPr txBox="1"/>
          <p:nvPr/>
        </p:nvSpPr>
        <p:spPr>
          <a:xfrm>
            <a:off x="1303020" y="3013710"/>
            <a:ext cx="7360920" cy="829945"/>
          </a:xfrm>
          <a:prstGeom prst="rect">
            <a:avLst/>
          </a:prstGeom>
          <a:noFill/>
        </p:spPr>
        <p:txBody>
          <a:bodyPr wrap="square" rtlCol="0">
            <a:spAutoFit/>
          </a:bodyPr>
          <a:p>
            <a:r>
              <a:rPr lang="zh-CN" altLang="en-US" sz="2400">
                <a:latin typeface="方正姚体" panose="02010601030101010101" charset="-122"/>
                <a:ea typeface="方正姚体" panose="02010601030101010101" charset="-122"/>
              </a:rPr>
              <a:t>中华民组：</a:t>
            </a:r>
            <a:endParaRPr lang="zh-CN" altLang="en-US" sz="2400">
              <a:latin typeface="方正姚体" panose="02010601030101010101" charset="-122"/>
              <a:ea typeface="方正姚体" panose="02010601030101010101" charset="-122"/>
            </a:endParaRPr>
          </a:p>
          <a:p>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彭杰</a:t>
            </a:r>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罗谦</a:t>
            </a:r>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赵洋</a:t>
            </a:r>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张正果</a:t>
            </a:r>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蒋雨杞</a:t>
            </a:r>
            <a:r>
              <a:rPr lang="en-US" altLang="zh-CN" sz="2400">
                <a:latin typeface="方正姚体" panose="02010601030101010101" charset="-122"/>
                <a:ea typeface="方正姚体" panose="02010601030101010101" charset="-122"/>
              </a:rPr>
              <a:t> </a:t>
            </a:r>
            <a:r>
              <a:rPr lang="zh-CN" altLang="en-US" sz="2400">
                <a:latin typeface="方正姚体" panose="02010601030101010101" charset="-122"/>
                <a:ea typeface="方正姚体" panose="02010601030101010101" charset="-122"/>
              </a:rPr>
              <a:t>马珂</a:t>
            </a:r>
            <a:endParaRPr lang="zh-CN" altLang="en-US" sz="24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508375" y="613410"/>
            <a:ext cx="6207760"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1.1 </a:t>
            </a:r>
            <a:r>
              <a:rPr lang="zh-CN" altLang="en-US" sz="4000">
                <a:latin typeface="方正姚体" panose="02010601030101010101" charset="-122"/>
                <a:ea typeface="方正姚体" panose="02010601030101010101" charset="-122"/>
                <a:cs typeface="方正姚体" panose="02010601030101010101" charset="-122"/>
              </a:rPr>
              <a:t>研究现状</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942340" y="2043430"/>
            <a:ext cx="548005" cy="1938020"/>
          </a:xfrm>
          <a:prstGeom prst="rect">
            <a:avLst/>
          </a:prstGeom>
          <a:noFill/>
        </p:spPr>
        <p:txBody>
          <a:bodyPr wrap="square" rtlCol="0">
            <a:spAutoFit/>
          </a:bodyPr>
          <a:p>
            <a:r>
              <a:rPr lang="zh-CN" altLang="en-US" sz="6000">
                <a:latin typeface="方正姚体" panose="02010601030101010101" charset="-122"/>
                <a:ea typeface="方正姚体" panose="02010601030101010101" charset="-122"/>
              </a:rPr>
              <a:t>绪论</a:t>
            </a:r>
            <a:endParaRPr lang="zh-CN" altLang="en-US" sz="6000">
              <a:latin typeface="方正姚体" panose="02010601030101010101" charset="-122"/>
              <a:ea typeface="方正姚体" panose="02010601030101010101" charset="-122"/>
            </a:endParaRPr>
          </a:p>
        </p:txBody>
      </p:sp>
      <p:sp>
        <p:nvSpPr>
          <p:cNvPr id="4" name="文本框 3"/>
          <p:cNvSpPr txBox="1"/>
          <p:nvPr/>
        </p:nvSpPr>
        <p:spPr>
          <a:xfrm>
            <a:off x="2590800" y="1607820"/>
            <a:ext cx="8043545" cy="3784600"/>
          </a:xfrm>
          <a:prstGeom prst="rect">
            <a:avLst/>
          </a:prstGeom>
          <a:noFill/>
        </p:spPr>
        <p:txBody>
          <a:bodyPr wrap="square" rtlCol="0">
            <a:spAutoFit/>
          </a:bodyPr>
          <a:p>
            <a:r>
              <a:rPr lang="en-US" altLang="zh-CN">
                <a:latin typeface="方正姚体" panose="02010601030101010101" charset="-122"/>
                <a:ea typeface="方正姚体" panose="02010601030101010101" charset="-122"/>
                <a:cs typeface="方正姚体" panose="02010601030101010101" charset="-122"/>
              </a:rPr>
              <a:t>        </a:t>
            </a:r>
            <a:r>
              <a:rPr lang="en-US" altLang="zh-CN" sz="2400">
                <a:latin typeface="方正姚体" panose="02010601030101010101" charset="-122"/>
                <a:ea typeface="方正姚体" panose="02010601030101010101" charset="-122"/>
                <a:cs typeface="方正姚体" panose="02010601030101010101" charset="-122"/>
              </a:rPr>
              <a:t>光学字符识别Optical Character Recognition（OCR），其目标是对图像中的文字字符进行分析并识别，将其转换为可编辑文本格式的字符序列。利用模式识别和数字图像处理技术，解决文字输入的问题</a:t>
            </a:r>
            <a:r>
              <a:rPr lang="zh-CN" altLang="en-US" sz="2400">
                <a:latin typeface="方正姚体" panose="02010601030101010101" charset="-122"/>
                <a:ea typeface="方正姚体" panose="02010601030101010101" charset="-122"/>
                <a:cs typeface="方正姚体" panose="02010601030101010101" charset="-122"/>
              </a:rPr>
              <a:t>。</a:t>
            </a:r>
            <a:r>
              <a:rPr lang="en-US" altLang="zh-CN" sz="2400">
                <a:latin typeface="方正姚体" panose="02010601030101010101" charset="-122"/>
                <a:ea typeface="方正姚体" panose="02010601030101010101" charset="-122"/>
                <a:cs typeface="方正姚体" panose="02010601030101010101" charset="-122"/>
              </a:rPr>
              <a:t>        </a:t>
            </a:r>
            <a:endParaRPr lang="en-US" altLang="zh-CN" sz="2400">
              <a:latin typeface="方正姚体" panose="02010601030101010101" charset="-122"/>
              <a:ea typeface="方正姚体" panose="02010601030101010101" charset="-122"/>
              <a:cs typeface="方正姚体" panose="02010601030101010101" charset="-122"/>
            </a:endParaRPr>
          </a:p>
          <a:p>
            <a:r>
              <a:rPr lang="en-US" altLang="zh-CN" sz="24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最早的 OCR技术可追溯到 1914 年，Emanuel Goldberg 开发了一种手持式的扫描仪，当这种扫描仪扫过打印的文档时，会产生相对应的特定字符；20 世纪 30 年代，传统的模板匹配算法被应用于英文字母和数字的识别；至今，OCR 技术已得到了长足的发展，新的 OCR 算法层出不穷，并逐渐由传统算法向深度学习算法过渡。</a:t>
            </a:r>
            <a:endParaRPr lang="zh-CN" altLang="en-US"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596005" y="400050"/>
            <a:ext cx="4999355" cy="706755"/>
          </a:xfrm>
          <a:prstGeom prst="rect">
            <a:avLst/>
          </a:prstGeom>
          <a:noFill/>
        </p:spPr>
        <p:txBody>
          <a:bodyPr wrap="square" rtlCol="0">
            <a:spAutoFit/>
          </a:bodyPr>
          <a:p>
            <a:pPr algn="ctr"/>
            <a:r>
              <a:rPr lang="en-US" altLang="zh-CN" sz="4000">
                <a:latin typeface="方正姚体" panose="02010601030101010101" charset="-122"/>
                <a:ea typeface="方正姚体" panose="02010601030101010101" charset="-122"/>
                <a:cs typeface="方正姚体" panose="02010601030101010101" charset="-122"/>
              </a:rPr>
              <a:t>1.2 opencv</a:t>
            </a:r>
            <a:r>
              <a:rPr lang="zh-CN" altLang="en-US" sz="4000">
                <a:latin typeface="方正姚体" panose="02010601030101010101" charset="-122"/>
                <a:ea typeface="方正姚体" panose="02010601030101010101" charset="-122"/>
                <a:cs typeface="方正姚体" panose="02010601030101010101" charset="-122"/>
              </a:rPr>
              <a:t>开源图库</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3" name="文本框 2"/>
          <p:cNvSpPr txBox="1"/>
          <p:nvPr/>
        </p:nvSpPr>
        <p:spPr>
          <a:xfrm>
            <a:off x="1391920" y="1384300"/>
            <a:ext cx="9408795" cy="1938020"/>
          </a:xfrm>
          <a:prstGeom prst="rect">
            <a:avLst/>
          </a:prstGeom>
          <a:noFill/>
        </p:spPr>
        <p:txBody>
          <a:bodyPr wrap="square" rtlCol="0">
            <a:spAutoFit/>
          </a:bodyPr>
          <a:p>
            <a:pPr algn="l"/>
            <a:r>
              <a:rPr lang="en-US" altLang="zh-CN" sz="2400">
                <a:latin typeface="方正姚体" panose="02010601030101010101" charset="-122"/>
                <a:ea typeface="方正姚体" panose="02010601030101010101" charset="-122"/>
                <a:cs typeface="方正姚体" panose="02010601030101010101" charset="-122"/>
              </a:rPr>
              <a:t>        </a:t>
            </a:r>
            <a:r>
              <a:rPr lang="zh-CN" altLang="en-US" sz="2400">
                <a:latin typeface="方正姚体" panose="02010601030101010101" charset="-122"/>
                <a:ea typeface="方正姚体" panose="02010601030101010101" charset="-122"/>
                <a:cs typeface="方正姚体" panose="02010601030101010101" charset="-122"/>
              </a:rPr>
              <a:t>本程序采用了在pycharm上采用</a:t>
            </a:r>
            <a:r>
              <a:rPr lang="zh-CN" altLang="en-US" sz="2400">
                <a:latin typeface="方正姚体" panose="02010601030101010101" charset="-122"/>
                <a:ea typeface="方正姚体" panose="02010601030101010101" charset="-122"/>
                <a:cs typeface="方正姚体" panose="02010601030101010101" charset="-122"/>
              </a:rPr>
              <a:t>的0penCV工具( OpenCV版本4.5.3)实现了身份证号的识别。</a:t>
            </a:r>
            <a:endParaRPr lang="zh-CN" altLang="en-US" sz="2400">
              <a:latin typeface="方正姚体" panose="02010601030101010101" charset="-122"/>
              <a:ea typeface="方正姚体" panose="02010601030101010101" charset="-122"/>
              <a:cs typeface="方正姚体" panose="02010601030101010101" charset="-122"/>
            </a:endParaRPr>
          </a:p>
          <a:p>
            <a:pPr algn="l"/>
            <a:r>
              <a:rPr lang="en-US" altLang="zh-CN" sz="2400">
                <a:latin typeface="方正姚体" panose="02010601030101010101" charset="-122"/>
                <a:ea typeface="方正姚体" panose="02010601030101010101" charset="-122"/>
                <a:cs typeface="方正姚体" panose="02010601030101010101" charset="-122"/>
              </a:rPr>
              <a:t>         Opencv避免了VC代码处理图像的繁琐细节，并且由于Opencv包含了大量的开源图像处理功能，可以很容易地进行修改和应用，保证了准确性，同时大大减少了识别时间</a:t>
            </a:r>
            <a:endParaRPr lang="en-US" altLang="zh-CN" sz="2400">
              <a:latin typeface="方正姚体" panose="02010601030101010101" charset="-122"/>
              <a:ea typeface="方正姚体" panose="02010601030101010101" charset="-122"/>
              <a:cs typeface="方正姚体" panose="02010601030101010101" charset="-122"/>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900170" y="288925"/>
            <a:ext cx="4391660" cy="706755"/>
          </a:xfrm>
          <a:prstGeom prst="rect">
            <a:avLst/>
          </a:prstGeom>
          <a:noFill/>
        </p:spPr>
        <p:txBody>
          <a:bodyPr wrap="square" rtlCol="0">
            <a:spAutoFit/>
          </a:bodyPr>
          <a:p>
            <a:r>
              <a:rPr lang="en-US" altLang="zh-CN" sz="4000">
                <a:latin typeface="方正姚体" panose="02010601030101010101" charset="-122"/>
                <a:ea typeface="方正姚体" panose="02010601030101010101" charset="-122"/>
                <a:cs typeface="方正姚体" panose="02010601030101010101" charset="-122"/>
              </a:rPr>
              <a:t>1.3 opencv</a:t>
            </a:r>
            <a:r>
              <a:rPr lang="zh-CN" altLang="en-US" sz="4000">
                <a:latin typeface="方正姚体" panose="02010601030101010101" charset="-122"/>
                <a:ea typeface="方正姚体" panose="02010601030101010101" charset="-122"/>
                <a:cs typeface="方正姚体" panose="02010601030101010101" charset="-122"/>
              </a:rPr>
              <a:t>的特征</a:t>
            </a:r>
            <a:endParaRPr lang="zh-CN" altLang="en-US" sz="4000">
              <a:latin typeface="方正姚体" panose="02010601030101010101" charset="-122"/>
              <a:ea typeface="方正姚体" panose="02010601030101010101" charset="-122"/>
              <a:cs typeface="方正姚体" panose="02010601030101010101" charset="-122"/>
            </a:endParaRPr>
          </a:p>
        </p:txBody>
      </p:sp>
      <p:sp>
        <p:nvSpPr>
          <p:cNvPr id="100" name="文本框 99"/>
          <p:cNvSpPr txBox="1"/>
          <p:nvPr/>
        </p:nvSpPr>
        <p:spPr>
          <a:xfrm>
            <a:off x="2907030" y="1668780"/>
            <a:ext cx="6377940" cy="1938020"/>
          </a:xfrm>
          <a:prstGeom prst="rect">
            <a:avLst/>
          </a:prstGeom>
          <a:noFill/>
          <a:ln w="9525">
            <a:noFill/>
          </a:ln>
        </p:spPr>
        <p:txBody>
          <a:bodyPr wrap="square">
            <a:spAutoFit/>
          </a:bodyPr>
          <a:p>
            <a:pPr indent="0"/>
            <a:r>
              <a:rPr lang="en-US" altLang="zh-CN" sz="2400" b="0">
                <a:solidFill>
                  <a:srgbClr val="404040"/>
                </a:solidFill>
                <a:latin typeface="方正姚体" panose="02010601030101010101" charset="-122"/>
                <a:ea typeface="方正姚体" panose="02010601030101010101" charset="-122"/>
              </a:rPr>
              <a:t>1.</a:t>
            </a:r>
            <a:r>
              <a:rPr lang="zh-CN" sz="2400" b="0">
                <a:solidFill>
                  <a:srgbClr val="404040"/>
                </a:solidFill>
                <a:latin typeface="方正姚体" panose="02010601030101010101" charset="-122"/>
                <a:ea typeface="方正姚体" panose="02010601030101010101" charset="-122"/>
              </a:rPr>
              <a:t>图像数据的操作</a:t>
            </a:r>
            <a:endParaRPr lang="zh-CN" sz="2400" b="0">
              <a:solidFill>
                <a:srgbClr val="404040"/>
              </a:solidFill>
              <a:latin typeface="方正姚体" panose="02010601030101010101" charset="-122"/>
              <a:ea typeface="方正姚体" panose="02010601030101010101" charset="-122"/>
            </a:endParaRPr>
          </a:p>
          <a:p>
            <a:pPr indent="0"/>
            <a:r>
              <a:rPr lang="en-US" altLang="zh-CN" sz="2400">
                <a:latin typeface="方正姚体" panose="02010601030101010101" charset="-122"/>
                <a:ea typeface="方正姚体" panose="02010601030101010101" charset="-122"/>
              </a:rPr>
              <a:t>2.矩阵和向量的操作以及线性代数的算法程序</a:t>
            </a:r>
            <a:endParaRPr lang="en-US" altLang="zh-CN" sz="2400">
              <a:latin typeface="方正姚体" panose="02010601030101010101" charset="-122"/>
              <a:ea typeface="方正姚体" panose="02010601030101010101" charset="-122"/>
            </a:endParaRPr>
          </a:p>
          <a:p>
            <a:pPr indent="0"/>
            <a:r>
              <a:rPr lang="en-US" altLang="zh-CN" sz="2400">
                <a:latin typeface="方正姚体" panose="02010601030101010101" charset="-122"/>
                <a:ea typeface="方正姚体" panose="02010601030101010101" charset="-122"/>
              </a:rPr>
              <a:t>3.各种动态数据结构</a:t>
            </a:r>
            <a:endParaRPr lang="en-US" altLang="zh-CN" sz="2400">
              <a:latin typeface="方正姚体" panose="02010601030101010101" charset="-122"/>
              <a:ea typeface="方正姚体" panose="02010601030101010101" charset="-122"/>
            </a:endParaRPr>
          </a:p>
          <a:p>
            <a:pPr indent="0"/>
            <a:r>
              <a:rPr lang="en-US" altLang="zh-CN" sz="2400">
                <a:latin typeface="方正姚体" panose="02010601030101010101" charset="-122"/>
                <a:ea typeface="方正姚体" panose="02010601030101010101" charset="-122"/>
              </a:rPr>
              <a:t>4.基本的数字图像处理</a:t>
            </a:r>
            <a:endParaRPr lang="en-US" altLang="zh-CN" sz="2400">
              <a:latin typeface="方正姚体" panose="02010601030101010101" charset="-122"/>
              <a:ea typeface="方正姚体" panose="02010601030101010101" charset="-122"/>
            </a:endParaRPr>
          </a:p>
          <a:p>
            <a:pPr indent="0"/>
            <a:r>
              <a:rPr lang="en-US" altLang="zh-CN" sz="2400">
                <a:latin typeface="方正姚体" panose="02010601030101010101" charset="-122"/>
                <a:ea typeface="方正姚体" panose="02010601030101010101" charset="-122"/>
              </a:rPr>
              <a:t>5.目标识别</a:t>
            </a:r>
            <a:endParaRPr lang="en-US" altLang="zh-CN" sz="2400">
              <a:latin typeface="方正姚体" panose="02010601030101010101" charset="-122"/>
              <a:ea typeface="方正姚体" panose="02010601030101010101"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4472305" y="572770"/>
            <a:ext cx="4107815" cy="706755"/>
          </a:xfrm>
          <a:prstGeom prst="rect">
            <a:avLst/>
          </a:prstGeom>
          <a:noFill/>
        </p:spPr>
        <p:txBody>
          <a:bodyPr wrap="square" rtlCol="0">
            <a:spAutoFit/>
          </a:bodyPr>
          <a:p>
            <a:r>
              <a:rPr lang="en-US" altLang="zh-CN" sz="4000">
                <a:latin typeface="方正姚体" panose="02010601030101010101" charset="-122"/>
                <a:ea typeface="方正姚体" panose="02010601030101010101" charset="-122"/>
                <a:cs typeface="方正姚体" panose="02010601030101010101" charset="-122"/>
              </a:rPr>
              <a:t>1.4</a:t>
            </a:r>
            <a:r>
              <a:rPr lang="zh-CN" altLang="en-US" sz="4000">
                <a:latin typeface="方正姚体" panose="02010601030101010101" charset="-122"/>
                <a:ea typeface="方正姚体" panose="02010601030101010101" charset="-122"/>
                <a:cs typeface="方正姚体" panose="02010601030101010101" charset="-122"/>
              </a:rPr>
              <a:t>程序的模块</a:t>
            </a:r>
            <a:endParaRPr lang="zh-CN" altLang="en-US" sz="4000">
              <a:latin typeface="方正姚体" panose="02010601030101010101" charset="-122"/>
              <a:ea typeface="方正姚体" panose="02010601030101010101" charset="-122"/>
              <a:cs typeface="方正姚体" panose="02010601030101010101" charset="-122"/>
            </a:endParaRPr>
          </a:p>
        </p:txBody>
      </p:sp>
      <p:pic>
        <p:nvPicPr>
          <p:cNvPr id="3" name="图片 1" descr="1d6f8367fcabed1a17ecb4e9742635782f32fc97"/>
          <p:cNvPicPr>
            <a:picLocks noChangeAspect="1"/>
          </p:cNvPicPr>
          <p:nvPr/>
        </p:nvPicPr>
        <p:blipFill>
          <a:blip r:embed="rId2"/>
          <a:stretch>
            <a:fillRect/>
          </a:stretch>
        </p:blipFill>
        <p:spPr>
          <a:xfrm>
            <a:off x="2088515" y="1800225"/>
            <a:ext cx="8014970" cy="180784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标题 4"/>
          <p:cNvSpPr>
            <a:spLocks noGrp="1"/>
          </p:cNvSpPr>
          <p:nvPr>
            <p:ph type="title"/>
          </p:nvPr>
        </p:nvSpPr>
        <p:spPr/>
        <p:txBody>
          <a:bodyPr/>
          <a:p>
            <a:r>
              <a:rPr lang="en-US" altLang="zh-CN"/>
              <a:t>1.5 </a:t>
            </a:r>
            <a:r>
              <a:rPr lang="zh-CN" altLang="en-US"/>
              <a:t>模板匹配</a:t>
            </a:r>
            <a:r>
              <a:rPr lang="zh-CN" altLang="en-US"/>
              <a:t>算法</a:t>
            </a:r>
            <a:endParaRPr lang="zh-CN" altLang="en-US"/>
          </a:p>
        </p:txBody>
      </p:sp>
      <p:sp>
        <p:nvSpPr>
          <p:cNvPr id="6" name="内容占位符 5"/>
          <p:cNvSpPr>
            <a:spLocks noGrp="1"/>
          </p:cNvSpPr>
          <p:nvPr>
            <p:ph idx="1"/>
          </p:nvPr>
        </p:nvSpPr>
        <p:spPr/>
        <p:txBody>
          <a:bodyPr/>
          <a:p>
            <a:pPr marL="0" indent="0">
              <a:buNone/>
            </a:pPr>
            <a:r>
              <a:rPr lang="zh-CN" altLang="en-US" sz="2000"/>
              <a:t> 假设我们有一张100x100的输入图像，有一张10x10的模板图像，查找的过程是这样的：</a:t>
            </a:r>
            <a:endParaRPr lang="zh-CN" altLang="en-US" sz="2000"/>
          </a:p>
          <a:p>
            <a:pPr marL="0" indent="0">
              <a:buNone/>
            </a:pPr>
            <a:r>
              <a:rPr lang="zh-CN" altLang="en-US" sz="2000"/>
              <a:t>  （1）从输入图像的左上角(0,0)开始，切割一块(0,0)至(10,10)的临时图像；</a:t>
            </a:r>
            <a:endParaRPr lang="zh-CN" altLang="en-US" sz="2000"/>
          </a:p>
          <a:p>
            <a:pPr marL="0" indent="0">
              <a:buNone/>
            </a:pPr>
            <a:r>
              <a:rPr lang="zh-CN" altLang="en-US" sz="2000"/>
              <a:t>  （2）用临时图像和模板图像进行对比，对比结果记为c；</a:t>
            </a:r>
            <a:endParaRPr lang="zh-CN" altLang="en-US" sz="2000"/>
          </a:p>
          <a:p>
            <a:pPr marL="0" indent="0">
              <a:buNone/>
            </a:pPr>
            <a:r>
              <a:rPr lang="zh-CN" altLang="en-US" sz="2000"/>
              <a:t>  （3）对比结果c，就是结果图像(0,0)处的像素值；</a:t>
            </a:r>
            <a:endParaRPr lang="zh-CN" altLang="en-US" sz="2000"/>
          </a:p>
          <a:p>
            <a:pPr marL="0" indent="0">
              <a:buNone/>
            </a:pPr>
            <a:r>
              <a:rPr lang="zh-CN" altLang="en-US" sz="2000"/>
              <a:t>  （4）切割输入图像从(0,1)至(10,11)的临时图像，对比，并记录到结果图像；</a:t>
            </a:r>
            <a:endParaRPr lang="zh-CN" altLang="en-US" sz="2000"/>
          </a:p>
          <a:p>
            <a:pPr marL="0" indent="0">
              <a:buNone/>
            </a:pPr>
            <a:r>
              <a:rPr lang="zh-CN" altLang="en-US" sz="2000"/>
              <a:t>  （5）重复（1）～（4）步直到输入图像的右下角。</a:t>
            </a:r>
            <a:endParaRPr lang="zh-CN" altLang="en-US" sz="2000"/>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UNIT_PLACING_PICTURE_USER_VIEWPORT" val="{&quot;height&quot;:3085,&quot;width&quot;:8152}"/>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wm#"/>
  <p:tag name="KSO_WM_TEMPLATE_CATEGORY" val="custom"/>
  <p:tag name="KSO_WM_TEMPLATE_INDEX" val="20205176"/>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10480</Words>
  <Application>WPS 演示</Application>
  <PresentationFormat>宽屏</PresentationFormat>
  <Paragraphs>390</Paragraphs>
  <Slides>45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Arial</vt:lpstr>
      <vt:lpstr>宋体</vt:lpstr>
      <vt:lpstr>Wingdings</vt:lpstr>
      <vt:lpstr>微软雅黑</vt:lpstr>
      <vt:lpstr>Wingdings</vt:lpstr>
      <vt:lpstr>方正姚体</vt:lpstr>
      <vt:lpstr>Arial Unicode MS</vt:lpstr>
      <vt:lpstr>Calibri</vt:lpstr>
      <vt:lpstr>Office 主题​​</vt:lpstr>
      <vt:lpstr>数字图像处理—— 身份证识别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模板匹配算法</vt:lpstr>
      <vt:lpstr>PowerPoint 演示文稿</vt:lpstr>
      <vt:lpstr>PowerPoint 演示文稿</vt:lpstr>
      <vt:lpstr>图像预处理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结果展示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p:lastModifiedBy>
  <cp:revision>192</cp:revision>
  <dcterms:created xsi:type="dcterms:W3CDTF">2019-06-19T02:08:00Z</dcterms:created>
  <dcterms:modified xsi:type="dcterms:W3CDTF">2021-12-31T13:38:52Z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003667441E0B4CFCA3DC3D20011538AF</vt:lpwstr>
  </property>
</Properties>
</file>